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8"/>
  </p:notesMasterIdLst>
  <p:handoutMasterIdLst>
    <p:handoutMasterId r:id="rId29"/>
  </p:handoutMasterIdLst>
  <p:sldIdLst>
    <p:sldId id="256" r:id="rId5"/>
    <p:sldId id="277" r:id="rId6"/>
    <p:sldId id="294" r:id="rId7"/>
    <p:sldId id="262" r:id="rId8"/>
    <p:sldId id="348" r:id="rId9"/>
    <p:sldId id="349" r:id="rId10"/>
    <p:sldId id="350" r:id="rId11"/>
    <p:sldId id="351" r:id="rId12"/>
    <p:sldId id="352" r:id="rId13"/>
    <p:sldId id="338" r:id="rId14"/>
    <p:sldId id="353" r:id="rId15"/>
    <p:sldId id="321" r:id="rId16"/>
    <p:sldId id="339" r:id="rId17"/>
    <p:sldId id="340" r:id="rId18"/>
    <p:sldId id="342" r:id="rId19"/>
    <p:sldId id="343" r:id="rId20"/>
    <p:sldId id="344" r:id="rId21"/>
    <p:sldId id="345" r:id="rId22"/>
    <p:sldId id="337" r:id="rId23"/>
    <p:sldId id="346" r:id="rId24"/>
    <p:sldId id="347" r:id="rId25"/>
    <p:sldId id="287" r:id="rId26"/>
    <p:sldId id="26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p:scale>
          <a:sx n="66" d="100"/>
          <a:sy n="66" d="100"/>
        </p:scale>
        <p:origin x="960" y="25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05-Nov-22</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05-Nov-22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277854" y="4058652"/>
            <a:ext cx="6625390" cy="1706937"/>
          </a:xfrm>
        </p:spPr>
        <p:txBody>
          <a:bodyPr/>
          <a:lstStyle/>
          <a:p>
            <a:pPr algn="ctr"/>
            <a:r>
              <a:rPr lang="en-US" dirty="0" err="1">
                <a:latin typeface="Arial" panose="020B0604020202020204" pitchFamily="34" charset="0"/>
                <a:cs typeface="Arial" panose="020B0604020202020204" pitchFamily="34" charset="0"/>
              </a:rPr>
              <a:t>Giải</a:t>
            </a:r>
            <a:r>
              <a:rPr lang="en-US">
                <a:latin typeface="Arial" panose="020B0604020202020204" pitchFamily="34" charset="0"/>
                <a:cs typeface="Arial" panose="020B0604020202020204" pitchFamily="34" charset="0"/>
              </a:rPr>
              <a:t> thuật DI TRUYỀN</a:t>
            </a: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2" y="5923774"/>
            <a:ext cx="4941770" cy="396660"/>
          </a:xfrm>
        </p:spPr>
        <p:txBody>
          <a:bodyPr/>
          <a:lstStyle/>
          <a:p>
            <a:r>
              <a:rPr lang="en-US"/>
              <a:t>Nhóm 7</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D3A9A1-67F3-DBCC-A280-E39D62BC8AEE}"/>
              </a:ext>
            </a:extLst>
          </p:cNvPr>
          <p:cNvSpPr txBox="1"/>
          <p:nvPr/>
        </p:nvSpPr>
        <p:spPr>
          <a:xfrm>
            <a:off x="498474" y="272534"/>
            <a:ext cx="8289925" cy="830997"/>
          </a:xfrm>
          <a:prstGeom prst="rect">
            <a:avLst/>
          </a:prstGeom>
          <a:noFill/>
        </p:spPr>
        <p:txBody>
          <a:bodyPr wrap="square">
            <a:spAutoFit/>
          </a:bodyPr>
          <a:lstStyle/>
          <a:p>
            <a:pPr marL="0" indent="0">
              <a:buNone/>
            </a:pPr>
            <a:r>
              <a:rPr lang="en-US" sz="4800">
                <a:solidFill>
                  <a:schemeClr val="bg1"/>
                </a:solidFill>
              </a:rPr>
              <a:t>Ứng dụng</a:t>
            </a:r>
          </a:p>
        </p:txBody>
      </p:sp>
      <p:sp>
        <p:nvSpPr>
          <p:cNvPr id="5" name="TextBox 4">
            <a:extLst>
              <a:ext uri="{FF2B5EF4-FFF2-40B4-BE49-F238E27FC236}">
                <a16:creationId xmlns:a16="http://schemas.microsoft.com/office/drawing/2014/main" id="{1443903A-9E39-DEC9-15CA-A2672D586FC4}"/>
              </a:ext>
            </a:extLst>
          </p:cNvPr>
          <p:cNvSpPr txBox="1"/>
          <p:nvPr/>
        </p:nvSpPr>
        <p:spPr>
          <a:xfrm>
            <a:off x="650874" y="976477"/>
            <a:ext cx="11308897" cy="954107"/>
          </a:xfrm>
          <a:prstGeom prst="rect">
            <a:avLst/>
          </a:prstGeom>
          <a:noFill/>
        </p:spPr>
        <p:txBody>
          <a:bodyPr wrap="square">
            <a:spAutoFit/>
          </a:bodyPr>
          <a:lstStyle/>
          <a:p>
            <a:pPr marL="914400" indent="-914400">
              <a:buFont typeface="Arial" panose="020B0604020202020204" pitchFamily="34" charset="0"/>
              <a:buChar char="•"/>
            </a:pPr>
            <a:r>
              <a:rPr lang="en-US" sz="2800">
                <a:solidFill>
                  <a:schemeClr val="bg1"/>
                </a:solidFill>
              </a:rPr>
              <a:t>Giải các bài toán TSP</a:t>
            </a:r>
          </a:p>
          <a:p>
            <a:pPr marL="914400" indent="-914400">
              <a:buFont typeface="Arial" panose="020B0604020202020204" pitchFamily="34" charset="0"/>
              <a:buChar char="•"/>
            </a:pPr>
            <a:r>
              <a:rPr lang="en-US" sz="2800">
                <a:solidFill>
                  <a:schemeClr val="bg1"/>
                </a:solidFill>
              </a:rPr>
              <a:t>Ứng dụng vào game tìm đường đi ngắn nhất thoát khỏi mê cung</a:t>
            </a:r>
          </a:p>
        </p:txBody>
      </p:sp>
      <p:pic>
        <p:nvPicPr>
          <p:cNvPr id="1026" name="Picture 2">
            <a:extLst>
              <a:ext uri="{FF2B5EF4-FFF2-40B4-BE49-F238E27FC236}">
                <a16:creationId xmlns:a16="http://schemas.microsoft.com/office/drawing/2014/main" id="{64DFB6FE-78B9-B4F0-F1CA-844FB0C00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223016"/>
            <a:ext cx="5715000" cy="4362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veling salesman problems - optimization">
            <a:extLst>
              <a:ext uri="{FF2B5EF4-FFF2-40B4-BE49-F238E27FC236}">
                <a16:creationId xmlns:a16="http://schemas.microsoft.com/office/drawing/2014/main" id="{6682E5DE-37BF-900A-7118-13CDA7ABF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574987"/>
            <a:ext cx="5537536" cy="365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85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D3A9A1-67F3-DBCC-A280-E39D62BC8AEE}"/>
              </a:ext>
            </a:extLst>
          </p:cNvPr>
          <p:cNvSpPr txBox="1"/>
          <p:nvPr/>
        </p:nvSpPr>
        <p:spPr>
          <a:xfrm>
            <a:off x="498474" y="272534"/>
            <a:ext cx="8289925" cy="830997"/>
          </a:xfrm>
          <a:prstGeom prst="rect">
            <a:avLst/>
          </a:prstGeom>
          <a:noFill/>
        </p:spPr>
        <p:txBody>
          <a:bodyPr wrap="square">
            <a:spAutoFit/>
          </a:bodyPr>
          <a:lstStyle/>
          <a:p>
            <a:pPr marL="0" indent="0">
              <a:buNone/>
            </a:pPr>
            <a:r>
              <a:rPr lang="en-US" sz="4800">
                <a:solidFill>
                  <a:schemeClr val="bg1"/>
                </a:solidFill>
              </a:rPr>
              <a:t>Demo Giải Thuật</a:t>
            </a:r>
            <a:endParaRPr lang="en-US" sz="4800" dirty="0">
              <a:solidFill>
                <a:schemeClr val="bg1"/>
              </a:solidFill>
            </a:endParaRPr>
          </a:p>
        </p:txBody>
      </p:sp>
    </p:spTree>
    <p:extLst>
      <p:ext uri="{BB962C8B-B14F-4D97-AF65-F5344CB8AC3E}">
        <p14:creationId xmlns:p14="http://schemas.microsoft.com/office/powerpoint/2010/main" val="116869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45C87E2F-5F44-32FE-8A84-FF5C07630639}"/>
              </a:ext>
              <a:ext uri="{C183D7F6-B498-43B3-948B-1728B52AA6E4}">
                <adec:decorative xmlns:adec="http://schemas.microsoft.com/office/drawing/2017/decorative" val="0"/>
              </a:ext>
            </a:extLst>
          </p:cNvPr>
          <p:cNvSpPr txBox="1">
            <a:spLocks/>
          </p:cNvSpPr>
          <p:nvPr/>
        </p:nvSpPr>
        <p:spPr>
          <a:xfrm>
            <a:off x="81422" y="0"/>
            <a:ext cx="6703015" cy="86176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600"/>
              <a:t>2. Giải thuật tô màu</a:t>
            </a:r>
            <a:endParaRPr lang="en-US" sz="3600" dirty="0"/>
          </a:p>
        </p:txBody>
      </p:sp>
      <p:sp>
        <p:nvSpPr>
          <p:cNvPr id="2" name="Content Placeholder 2">
            <a:extLst>
              <a:ext uri="{FF2B5EF4-FFF2-40B4-BE49-F238E27FC236}">
                <a16:creationId xmlns:a16="http://schemas.microsoft.com/office/drawing/2014/main" id="{D749B6DF-3A2D-DA86-596F-F190F0B9B7A5}"/>
              </a:ext>
            </a:extLst>
          </p:cNvPr>
          <p:cNvSpPr txBox="1">
            <a:spLocks/>
          </p:cNvSpPr>
          <p:nvPr/>
        </p:nvSpPr>
        <p:spPr>
          <a:xfrm>
            <a:off x="428065" y="696662"/>
            <a:ext cx="11335870" cy="5729538"/>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vi-VN" sz="3200" spc="48">
                <a:latin typeface="Times New Roman" panose="02020603050405020304" pitchFamily="18" charset="0"/>
                <a:cs typeface="Times New Roman" panose="02020603050405020304" pitchFamily="18" charset="0"/>
              </a:rPr>
              <a:t>Tô màu đồ thị (tiếng Anh: graph coloring) là trường hợp đặc biệt của gán nhãn đồ thị, mà trong đó mỗi đỉnh hay mỗi cạnh hay mỗi miền của đồ thị có thể được gán bởi một màu hay một tập hợp các màu nào đó. Tô màu đồ thị có thể là:</a:t>
            </a:r>
            <a:endParaRPr lang="en-US" sz="3200" spc="48">
              <a:latin typeface="Times New Roman" panose="02020603050405020304" pitchFamily="18" charset="0"/>
              <a:cs typeface="Times New Roman" panose="02020603050405020304" pitchFamily="18" charset="0"/>
            </a:endParaRPr>
          </a:p>
          <a:p>
            <a:pPr algn="just"/>
            <a:endParaRPr lang="vi-VN" sz="3200" spc="48">
              <a:latin typeface="Times New Roman" panose="02020603050405020304" pitchFamily="18" charset="0"/>
              <a:cs typeface="Times New Roman" panose="02020603050405020304" pitchFamily="18" charset="0"/>
            </a:endParaRPr>
          </a:p>
          <a:p>
            <a:pPr marL="571500" indent="-571500" algn="just">
              <a:buFont typeface="Courier New" panose="02070309020205020404" pitchFamily="49" charset="0"/>
              <a:buChar char="o"/>
            </a:pPr>
            <a:r>
              <a:rPr lang="vi-VN" sz="3200" spc="48">
                <a:latin typeface="Times New Roman" panose="02020603050405020304" pitchFamily="18" charset="0"/>
                <a:cs typeface="Times New Roman" panose="02020603050405020304" pitchFamily="18" charset="0"/>
              </a:rPr>
              <a:t>Tô màu đỉnh (tiếng Anh: vertex coloring) là gán cho mỗi đỉnh của đồ thị một màu nào đó sao cho không có hai đỉnh nào liền kề lại trùng màu nhau;</a:t>
            </a:r>
          </a:p>
          <a:p>
            <a:pPr marL="571500" indent="-571500" algn="just">
              <a:buFont typeface="Courier New" panose="02070309020205020404" pitchFamily="49" charset="0"/>
              <a:buChar char="o"/>
            </a:pPr>
            <a:r>
              <a:rPr lang="vi-VN" sz="3200" spc="48">
                <a:latin typeface="Times New Roman" panose="02020603050405020304" pitchFamily="18" charset="0"/>
                <a:cs typeface="Times New Roman" panose="02020603050405020304" pitchFamily="18" charset="0"/>
              </a:rPr>
              <a:t>Tô màu cạnh (tiếng Anh: edge coloring) là gán cho mỗi cạnh của đồ thị một màu nào đó sao cho sao cho không có 2 cạnh nào trùng màu;</a:t>
            </a:r>
          </a:p>
          <a:p>
            <a:pPr marL="571500" indent="-571500" algn="just">
              <a:buFont typeface="Courier New" panose="02070309020205020404" pitchFamily="49" charset="0"/>
              <a:buChar char="o"/>
            </a:pPr>
            <a:r>
              <a:rPr lang="vi-VN" sz="3200" spc="48">
                <a:latin typeface="Times New Roman" panose="02020603050405020304" pitchFamily="18" charset="0"/>
                <a:cs typeface="Times New Roman" panose="02020603050405020304" pitchFamily="18" charset="0"/>
              </a:rPr>
              <a:t>Tô màu miền (tiếng Anh: face coloring) là gán cho mỗi miền của đồ thị phẳng một màu sao cho không có 2 miền có chung đường biên lại cùng màu.</a:t>
            </a:r>
          </a:p>
          <a:p>
            <a:pPr>
              <a:lnSpc>
                <a:spcPts val="3359"/>
              </a:lnSpc>
            </a:pPr>
            <a:endParaRPr lang="en-US" sz="2000" spc="48" dirty="0">
              <a:latin typeface="Muli Regular"/>
            </a:endParaRPr>
          </a:p>
        </p:txBody>
      </p:sp>
    </p:spTree>
    <p:extLst>
      <p:ext uri="{BB962C8B-B14F-4D97-AF65-F5344CB8AC3E}">
        <p14:creationId xmlns:p14="http://schemas.microsoft.com/office/powerpoint/2010/main" val="4099103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749B6DF-3A2D-DA86-596F-F190F0B9B7A5}"/>
              </a:ext>
            </a:extLst>
          </p:cNvPr>
          <p:cNvSpPr txBox="1">
            <a:spLocks/>
          </p:cNvSpPr>
          <p:nvPr/>
        </p:nvSpPr>
        <p:spPr>
          <a:xfrm>
            <a:off x="301064" y="252162"/>
            <a:ext cx="11446435" cy="6186738"/>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lnSpc>
                <a:spcPts val="3360"/>
              </a:lnSpc>
            </a:pPr>
            <a:r>
              <a:rPr lang="vi-VN" sz="3200" spc="48">
                <a:latin typeface="Times New Roman" panose="02020603050405020304" pitchFamily="18" charset="0"/>
                <a:cs typeface="Times New Roman" panose="02020603050405020304" pitchFamily="18" charset="0"/>
              </a:rPr>
              <a:t>Sắc số (tiếng Anh: chromatic number) của một đồ thị là số màu ít nhất để tô các đỉnh. Sắc số của đồ thị G được ký hiệu là </a:t>
            </a:r>
            <a:r>
              <a:rPr lang="el-GR" sz="3200" spc="48">
                <a:latin typeface="Times New Roman" panose="02020603050405020304" pitchFamily="18" charset="0"/>
                <a:cs typeface="Times New Roman" panose="02020603050405020304" pitchFamily="18" charset="0"/>
              </a:rPr>
              <a:t>χ(</a:t>
            </a:r>
            <a:r>
              <a:rPr lang="vi-VN" sz="3200" spc="48">
                <a:latin typeface="Times New Roman" panose="02020603050405020304" pitchFamily="18" charset="0"/>
                <a:cs typeface="Times New Roman" panose="02020603050405020304" pitchFamily="18" charset="0"/>
              </a:rPr>
              <a:t>G).</a:t>
            </a:r>
          </a:p>
          <a:p>
            <a:pPr algn="just">
              <a:lnSpc>
                <a:spcPts val="3360"/>
              </a:lnSpc>
            </a:pPr>
            <a:endParaRPr lang="vi-VN" sz="3200" spc="48">
              <a:latin typeface="Times New Roman" panose="02020603050405020304" pitchFamily="18" charset="0"/>
              <a:cs typeface="Times New Roman" panose="02020603050405020304" pitchFamily="18" charset="0"/>
            </a:endParaRPr>
          </a:p>
          <a:p>
            <a:pPr algn="just">
              <a:lnSpc>
                <a:spcPts val="3360"/>
              </a:lnSpc>
            </a:pPr>
            <a:r>
              <a:rPr lang="vi-VN" sz="3200" spc="48">
                <a:latin typeface="Times New Roman" panose="02020603050405020304" pitchFamily="18" charset="0"/>
                <a:cs typeface="Times New Roman" panose="02020603050405020304" pitchFamily="18" charset="0"/>
              </a:rPr>
              <a:t>Số màu cạnh (tiếng Anh: chromatic index) của một đồ thị là số màu ít nhất dùng để tô các cạnh. Số màu cạnh của đồ thị G được ký hiệu là </a:t>
            </a:r>
            <a:r>
              <a:rPr lang="el-GR" sz="3200" spc="48">
                <a:latin typeface="Times New Roman" panose="02020603050405020304" pitchFamily="18" charset="0"/>
                <a:cs typeface="Times New Roman" panose="02020603050405020304" pitchFamily="18" charset="0"/>
              </a:rPr>
              <a:t>χ'(</a:t>
            </a:r>
            <a:r>
              <a:rPr lang="vi-VN" sz="3200" spc="48">
                <a:latin typeface="Times New Roman" panose="02020603050405020304" pitchFamily="18" charset="0"/>
                <a:cs typeface="Times New Roman" panose="02020603050405020304" pitchFamily="18" charset="0"/>
              </a:rPr>
              <a:t>G).</a:t>
            </a:r>
          </a:p>
          <a:p>
            <a:pPr algn="just">
              <a:lnSpc>
                <a:spcPts val="3360"/>
              </a:lnSpc>
            </a:pPr>
            <a:endParaRPr lang="vi-VN" sz="3200" spc="48">
              <a:latin typeface="Times New Roman" panose="02020603050405020304" pitchFamily="18" charset="0"/>
              <a:cs typeface="Times New Roman" panose="02020603050405020304" pitchFamily="18" charset="0"/>
            </a:endParaRPr>
          </a:p>
          <a:p>
            <a:pPr algn="just">
              <a:lnSpc>
                <a:spcPts val="3360"/>
              </a:lnSpc>
            </a:pPr>
            <a:r>
              <a:rPr lang="vi-VN" sz="3200" spc="48">
                <a:latin typeface="Times New Roman" panose="02020603050405020304" pitchFamily="18" charset="0"/>
                <a:cs typeface="Times New Roman" panose="02020603050405020304" pitchFamily="18" charset="0"/>
              </a:rPr>
              <a:t>Số màu cạnh của đồ thị G bất kì bằng sắc số của đồ thị đường L((G)) của đồ thị đó:</a:t>
            </a:r>
          </a:p>
          <a:p>
            <a:pPr algn="just">
              <a:lnSpc>
                <a:spcPts val="3360"/>
              </a:lnSpc>
            </a:pPr>
            <a:r>
              <a:rPr lang="vi-VN" sz="3200" spc="48">
                <a:latin typeface="Times New Roman" panose="02020603050405020304" pitchFamily="18" charset="0"/>
                <a:cs typeface="Times New Roman" panose="02020603050405020304" pitchFamily="18" charset="0"/>
              </a:rPr>
              <a:t>                            </a:t>
            </a:r>
            <a:r>
              <a:rPr lang="el-GR" sz="3200" spc="48">
                <a:latin typeface="Times New Roman" panose="02020603050405020304" pitchFamily="18" charset="0"/>
                <a:cs typeface="Times New Roman" panose="02020603050405020304" pitchFamily="18" charset="0"/>
              </a:rPr>
              <a:t>χ'(</a:t>
            </a:r>
            <a:r>
              <a:rPr lang="vi-VN" sz="3200" spc="48">
                <a:latin typeface="Times New Roman" panose="02020603050405020304" pitchFamily="18" charset="0"/>
                <a:cs typeface="Times New Roman" panose="02020603050405020304" pitchFamily="18" charset="0"/>
              </a:rPr>
              <a:t>G) = </a:t>
            </a:r>
            <a:r>
              <a:rPr lang="el-GR" sz="3200" spc="48">
                <a:latin typeface="Times New Roman" panose="02020603050405020304" pitchFamily="18" charset="0"/>
                <a:cs typeface="Times New Roman" panose="02020603050405020304" pitchFamily="18" charset="0"/>
              </a:rPr>
              <a:t>χ(</a:t>
            </a:r>
            <a:r>
              <a:rPr lang="vi-VN" sz="3200" spc="48">
                <a:latin typeface="Times New Roman" panose="02020603050405020304" pitchFamily="18" charset="0"/>
                <a:cs typeface="Times New Roman" panose="02020603050405020304" pitchFamily="18" charset="0"/>
              </a:rPr>
              <a:t>L(G))</a:t>
            </a:r>
          </a:p>
          <a:p>
            <a:pPr algn="just">
              <a:lnSpc>
                <a:spcPts val="3360"/>
              </a:lnSpc>
            </a:pPr>
            <a:endParaRPr lang="en-US" sz="3200" spc="48">
              <a:latin typeface="Times New Roman" panose="02020603050405020304" pitchFamily="18" charset="0"/>
              <a:cs typeface="Times New Roman" panose="02020603050405020304" pitchFamily="18" charset="0"/>
            </a:endParaRPr>
          </a:p>
          <a:p>
            <a:pPr algn="just">
              <a:lnSpc>
                <a:spcPts val="3360"/>
              </a:lnSpc>
            </a:pPr>
            <a:r>
              <a:rPr lang="vi-VN" sz="3200" spc="48">
                <a:latin typeface="Times New Roman" panose="02020603050405020304" pitchFamily="18" charset="0"/>
                <a:cs typeface="Times New Roman" panose="02020603050405020304" pitchFamily="18" charset="0"/>
              </a:rPr>
              <a:t>do đó việc nghiên cứu tô màu cạnh của G tương đương với nghiên cứu tô màu đỉnh của L(G).</a:t>
            </a:r>
          </a:p>
          <a:p>
            <a:pPr>
              <a:lnSpc>
                <a:spcPts val="3360"/>
              </a:lnSpc>
            </a:pPr>
            <a:endParaRPr lang="en-US" sz="2000" spc="48" dirty="0">
              <a:solidFill>
                <a:srgbClr val="1E4844"/>
              </a:solidFill>
              <a:latin typeface="Muli Regular"/>
            </a:endParaRPr>
          </a:p>
        </p:txBody>
      </p:sp>
    </p:spTree>
    <p:extLst>
      <p:ext uri="{BB962C8B-B14F-4D97-AF65-F5344CB8AC3E}">
        <p14:creationId xmlns:p14="http://schemas.microsoft.com/office/powerpoint/2010/main" val="1188518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8DE0E8-1AB6-70A7-4F25-249A2BAD424C}"/>
              </a:ext>
            </a:extLst>
          </p:cNvPr>
          <p:cNvSpPr txBox="1"/>
          <p:nvPr/>
        </p:nvSpPr>
        <p:spPr>
          <a:xfrm>
            <a:off x="-1809135" y="342432"/>
            <a:ext cx="8209935" cy="1025537"/>
          </a:xfrm>
          <a:prstGeom prst="rect">
            <a:avLst/>
          </a:prstGeom>
        </p:spPr>
        <p:txBody>
          <a:bodyPr wrap="square" lIns="0" tIns="0" rIns="0" bIns="0" rtlCol="0" anchor="t">
            <a:spAutoFit/>
          </a:bodyPr>
          <a:lstStyle/>
          <a:p>
            <a:pPr algn="r">
              <a:lnSpc>
                <a:spcPts val="8640"/>
              </a:lnSpc>
            </a:pPr>
            <a:r>
              <a:rPr lang="en-US" sz="5400" b="1" dirty="0" err="1">
                <a:latin typeface="Times New Roman" panose="02020603050405020304" pitchFamily="18" charset="0"/>
                <a:cs typeface="Times New Roman" panose="02020603050405020304" pitchFamily="18" charset="0"/>
              </a:rPr>
              <a:t>Tư</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tưởng</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thuật</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toán</a:t>
            </a:r>
            <a:endParaRPr lang="en-US" sz="5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61B9D5D-FD9B-C470-E920-EF98B38CBBF3}"/>
              </a:ext>
            </a:extLst>
          </p:cNvPr>
          <p:cNvSpPr txBox="1"/>
          <p:nvPr/>
        </p:nvSpPr>
        <p:spPr>
          <a:xfrm>
            <a:off x="246861" y="1934837"/>
            <a:ext cx="7027606" cy="3231654"/>
          </a:xfrm>
          <a:prstGeom prst="rect">
            <a:avLst/>
          </a:prstGeom>
          <a:noFill/>
        </p:spPr>
        <p:txBody>
          <a:bodyPr wrap="square" rtlCol="0">
            <a:spAutoFit/>
          </a:bodyPr>
          <a:lstStyle/>
          <a:p>
            <a:pPr algn="just"/>
            <a:r>
              <a:rPr lang="vi-VN" sz="2400" dirty="0">
                <a:latin typeface="Times New Roman" panose="02020603050405020304" pitchFamily="18" charset="0"/>
                <a:cs typeface="Times New Roman" panose="02020603050405020304" pitchFamily="18" charset="0"/>
              </a:rPr>
              <a:t>Thuật toán tô màu tham lam xem xét đồ thị G(V) với tập hợp các đỉnh V = [v1, v2, v3, v4 ….] và tập các đỉnh kề Av . Đầu tiên ta xét các đỉnh theo thứ tự và gán cho mỗi đỉnh một màu riêng theo nguyên tắc: các đỉnh không kề với đỉnh đang xét (không có cạnh nối trực tiếp) thì được phép tô cùng một màu, cấm tô màu đó cho các đỉnh có cạnh kề với đỉnh đang xét. Thuật toán lặp lại cho đến khi tất cả các đỉnh được tô màu.</a:t>
            </a:r>
          </a:p>
          <a:p>
            <a:endParaRPr lang="en-ID" sz="1200" dirty="0"/>
          </a:p>
        </p:txBody>
      </p:sp>
      <p:sp>
        <p:nvSpPr>
          <p:cNvPr id="5" name="TextBox 4">
            <a:extLst>
              <a:ext uri="{FF2B5EF4-FFF2-40B4-BE49-F238E27FC236}">
                <a16:creationId xmlns:a16="http://schemas.microsoft.com/office/drawing/2014/main" id="{488A6049-F363-D0EA-5A70-96C180F0867E}"/>
              </a:ext>
            </a:extLst>
          </p:cNvPr>
          <p:cNvSpPr txBox="1"/>
          <p:nvPr/>
        </p:nvSpPr>
        <p:spPr>
          <a:xfrm>
            <a:off x="7819340" y="342432"/>
            <a:ext cx="2242922" cy="923330"/>
          </a:xfrm>
          <a:prstGeom prst="rect">
            <a:avLst/>
          </a:prstGeom>
          <a:noFill/>
        </p:spPr>
        <p:txBody>
          <a:bodyPr wrap="none" rtlCol="0">
            <a:spAutoFit/>
          </a:bodyPr>
          <a:lstStyle/>
          <a:p>
            <a:r>
              <a:rPr lang="en-US" sz="5400" b="1" dirty="0" err="1">
                <a:latin typeface="Times New Roman" panose="02020603050405020304" pitchFamily="18" charset="0"/>
                <a:cs typeface="Times New Roman" panose="02020603050405020304" pitchFamily="18" charset="0"/>
              </a:rPr>
              <a:t>Mã</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giả</a:t>
            </a:r>
            <a:endParaRPr lang="en-ID" sz="5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AEA86B0-8A1D-A539-3341-6E7F041A8C46}"/>
              </a:ext>
            </a:extLst>
          </p:cNvPr>
          <p:cNvSpPr txBox="1"/>
          <p:nvPr/>
        </p:nvSpPr>
        <p:spPr>
          <a:xfrm>
            <a:off x="7692571" y="1524001"/>
            <a:ext cx="4499429" cy="4339650"/>
          </a:xfrm>
          <a:prstGeom prst="rect">
            <a:avLst/>
          </a:prstGeom>
          <a:noFill/>
        </p:spPr>
        <p:txBody>
          <a:bodyPr wrap="square" rtlCol="0">
            <a:spAutoFit/>
          </a:bodyPr>
          <a:lstStyle/>
          <a:p>
            <a:r>
              <a:rPr lang="en-ID" sz="2800" dirty="0">
                <a:latin typeface="Times New Roman" panose="02020603050405020304" pitchFamily="18" charset="0"/>
                <a:cs typeface="Times New Roman" panose="02020603050405020304" pitchFamily="18" charset="0"/>
              </a:rPr>
              <a:t>SET c(</a:t>
            </a:r>
            <a:r>
              <a:rPr lang="en-ID" sz="2800" dirty="0" err="1">
                <a:latin typeface="Times New Roman" panose="02020603050405020304" pitchFamily="18" charset="0"/>
                <a:cs typeface="Times New Roman" panose="02020603050405020304" pitchFamily="18" charset="0"/>
              </a:rPr>
              <a:t>vj</a:t>
            </a:r>
            <a:r>
              <a:rPr lang="en-ID" sz="2800" dirty="0">
                <a:latin typeface="Times New Roman" panose="02020603050405020304" pitchFamily="18" charset="0"/>
                <a:cs typeface="Times New Roman" panose="02020603050405020304" pitchFamily="18" charset="0"/>
              </a:rPr>
              <a:t>) ← 0 (1 &lt;= j &lt;= n)</a:t>
            </a:r>
          </a:p>
          <a:p>
            <a:r>
              <a:rPr lang="en-ID" sz="2800" dirty="0">
                <a:latin typeface="Times New Roman" panose="02020603050405020304" pitchFamily="18" charset="0"/>
                <a:cs typeface="Times New Roman" panose="02020603050405020304" pitchFamily="18" charset="0"/>
              </a:rPr>
              <a:t>SET c(v1)  ← 1</a:t>
            </a:r>
          </a:p>
          <a:p>
            <a:r>
              <a:rPr lang="en-ID" sz="2800" dirty="0">
                <a:latin typeface="Times New Roman" panose="02020603050405020304" pitchFamily="18" charset="0"/>
                <a:cs typeface="Times New Roman" panose="02020603050405020304" pitchFamily="18" charset="0"/>
              </a:rPr>
              <a:t>FOR  2 &lt;= j &lt;= n</a:t>
            </a:r>
          </a:p>
          <a:p>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Tô</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màu</a:t>
            </a:r>
            <a:r>
              <a:rPr lang="en-ID" sz="2800" dirty="0">
                <a:latin typeface="Times New Roman" panose="02020603050405020304" pitchFamily="18" charset="0"/>
                <a:cs typeface="Times New Roman" panose="02020603050405020304" pitchFamily="18" charset="0"/>
              </a:rPr>
              <a:t> k &gt; 0 </a:t>
            </a:r>
            <a:r>
              <a:rPr lang="en-ID" sz="2800" dirty="0" err="1">
                <a:latin typeface="Times New Roman" panose="02020603050405020304" pitchFamily="18" charset="0"/>
                <a:cs typeface="Times New Roman" panose="02020603050405020304" pitchFamily="18" charset="0"/>
              </a:rPr>
              <a:t>cho</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đỉnh</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vj</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khác</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với</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đỉnh</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kề</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nó</a:t>
            </a:r>
            <a:endParaRPr lang="en-ID" sz="2800" dirty="0">
              <a:latin typeface="Times New Roman" panose="02020603050405020304" pitchFamily="18" charset="0"/>
              <a:cs typeface="Times New Roman" panose="02020603050405020304" pitchFamily="18" charset="0"/>
            </a:endParaRPr>
          </a:p>
          <a:p>
            <a:r>
              <a:rPr lang="en-ID" sz="2800" dirty="0">
                <a:latin typeface="Times New Roman" panose="02020603050405020304" pitchFamily="18" charset="0"/>
                <a:cs typeface="Times New Roman" panose="02020603050405020304" pitchFamily="18" charset="0"/>
              </a:rPr>
              <a:t> c(</a:t>
            </a:r>
            <a:r>
              <a:rPr lang="en-ID" sz="2800" dirty="0" err="1">
                <a:latin typeface="Times New Roman" panose="02020603050405020304" pitchFamily="18" charset="0"/>
                <a:cs typeface="Times New Roman" panose="02020603050405020304" pitchFamily="18" charset="0"/>
              </a:rPr>
              <a:t>vj</a:t>
            </a:r>
            <a:r>
              <a:rPr lang="en-ID" sz="2800" dirty="0">
                <a:latin typeface="Times New Roman" panose="02020603050405020304" pitchFamily="18" charset="0"/>
                <a:cs typeface="Times New Roman" panose="02020603050405020304" pitchFamily="18" charset="0"/>
              </a:rPr>
              <a:t>) ← Min (k € Z || k &gt; 0 AND c(</a:t>
            </a:r>
            <a:r>
              <a:rPr lang="el-GR" sz="2800" dirty="0">
                <a:latin typeface="Times New Roman" panose="02020603050405020304" pitchFamily="18" charset="0"/>
                <a:cs typeface="Times New Roman" panose="02020603050405020304" pitchFamily="18" charset="0"/>
              </a:rPr>
              <a:t>ω) ≠ </a:t>
            </a:r>
            <a:r>
              <a:rPr lang="en-ID" sz="2800" dirty="0">
                <a:latin typeface="Times New Roman" panose="02020603050405020304" pitchFamily="18" charset="0"/>
                <a:cs typeface="Times New Roman" panose="02020603050405020304" pitchFamily="18" charset="0"/>
              </a:rPr>
              <a:t>k </a:t>
            </a:r>
            <a:r>
              <a:rPr lang="en-ID" sz="2800" dirty="0" err="1">
                <a:latin typeface="Times New Roman" panose="02020603050405020304" pitchFamily="18" charset="0"/>
                <a:cs typeface="Times New Roman" panose="02020603050405020304" pitchFamily="18" charset="0"/>
              </a:rPr>
              <a:t>với</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mọi</a:t>
            </a:r>
            <a:r>
              <a:rPr lang="en-ID" sz="2800" dirty="0">
                <a:latin typeface="Times New Roman" panose="02020603050405020304" pitchFamily="18" charset="0"/>
                <a:cs typeface="Times New Roman" panose="02020603050405020304" pitchFamily="18" charset="0"/>
              </a:rPr>
              <a:t> </a:t>
            </a:r>
            <a:r>
              <a:rPr lang="el-GR" sz="2800" dirty="0">
                <a:latin typeface="Times New Roman" panose="02020603050405020304" pitchFamily="18" charset="0"/>
                <a:cs typeface="Times New Roman" panose="02020603050405020304" pitchFamily="18" charset="0"/>
              </a:rPr>
              <a:t>ω € </a:t>
            </a:r>
            <a:r>
              <a:rPr lang="en-ID" sz="2800" dirty="0" err="1">
                <a:latin typeface="Times New Roman" panose="02020603050405020304" pitchFamily="18" charset="0"/>
                <a:cs typeface="Times New Roman" panose="02020603050405020304" pitchFamily="18" charset="0"/>
              </a:rPr>
              <a:t>Avj</a:t>
            </a:r>
            <a:r>
              <a:rPr lang="en-ID" sz="2800" dirty="0">
                <a:latin typeface="Times New Roman" panose="02020603050405020304" pitchFamily="18" charset="0"/>
                <a:cs typeface="Times New Roman" panose="02020603050405020304" pitchFamily="18" charset="0"/>
              </a:rPr>
              <a:t>)</a:t>
            </a:r>
          </a:p>
          <a:p>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Lặp</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lại</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đến</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tô</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màu</a:t>
            </a:r>
            <a:r>
              <a:rPr lang="en-ID" sz="2800" dirty="0">
                <a:latin typeface="Times New Roman" panose="02020603050405020304" pitchFamily="18" charset="0"/>
                <a:cs typeface="Times New Roman" panose="02020603050405020304" pitchFamily="18" charset="0"/>
              </a:rPr>
              <a:t> </a:t>
            </a:r>
            <a:r>
              <a:rPr lang="en-ID" sz="2800" dirty="0" err="1">
                <a:latin typeface="Times New Roman" panose="02020603050405020304" pitchFamily="18" charset="0"/>
                <a:cs typeface="Times New Roman" panose="02020603050405020304" pitchFamily="18" charset="0"/>
              </a:rPr>
              <a:t>xong</a:t>
            </a:r>
            <a:r>
              <a:rPr lang="en-ID" sz="2800" dirty="0">
                <a:latin typeface="Times New Roman" panose="02020603050405020304" pitchFamily="18" charset="0"/>
                <a:cs typeface="Times New Roman" panose="02020603050405020304" pitchFamily="18" charset="0"/>
              </a:rPr>
              <a:t>.</a:t>
            </a:r>
          </a:p>
          <a:p>
            <a:endParaRPr lang="en-ID" sz="2000" dirty="0"/>
          </a:p>
        </p:txBody>
      </p:sp>
      <p:cxnSp>
        <p:nvCxnSpPr>
          <p:cNvPr id="8" name="Straight Connector 7">
            <a:extLst>
              <a:ext uri="{FF2B5EF4-FFF2-40B4-BE49-F238E27FC236}">
                <a16:creationId xmlns:a16="http://schemas.microsoft.com/office/drawing/2014/main" id="{8F0D2521-03CC-4146-45BD-88C33E943B76}"/>
              </a:ext>
            </a:extLst>
          </p:cNvPr>
          <p:cNvCxnSpPr/>
          <p:nvPr/>
        </p:nvCxnSpPr>
        <p:spPr>
          <a:xfrm>
            <a:off x="7518400" y="391886"/>
            <a:ext cx="0" cy="561702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2440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4851EE9A-B435-21A3-0421-714F42BE0E67}"/>
              </a:ext>
            </a:extLst>
          </p:cNvPr>
          <p:cNvSpPr txBox="1"/>
          <p:nvPr/>
        </p:nvSpPr>
        <p:spPr>
          <a:xfrm>
            <a:off x="279606" y="464205"/>
            <a:ext cx="5816394" cy="543418"/>
          </a:xfrm>
          <a:prstGeom prst="rect">
            <a:avLst/>
          </a:prstGeom>
        </p:spPr>
        <p:txBody>
          <a:bodyPr lIns="0" tIns="0" rIns="0" bIns="0" rtlCol="0" anchor="t">
            <a:spAutoFit/>
          </a:bodyPr>
          <a:lstStyle/>
          <a:p>
            <a:pPr>
              <a:lnSpc>
                <a:spcPts val="3359"/>
              </a:lnSpc>
            </a:pPr>
            <a:r>
              <a:rPr lang="en-US" sz="7200" b="1" dirty="0" err="1">
                <a:solidFill>
                  <a:schemeClr val="bg1"/>
                </a:solidFill>
                <a:latin typeface="Times New Roman" panose="02020603050405020304" pitchFamily="18" charset="0"/>
                <a:cs typeface="Times New Roman" panose="02020603050405020304" pitchFamily="18" charset="0"/>
              </a:rPr>
              <a:t>Ví</a:t>
            </a:r>
            <a:r>
              <a:rPr lang="en-US" sz="7200" b="1" dirty="0">
                <a:solidFill>
                  <a:schemeClr val="bg1"/>
                </a:solidFill>
                <a:latin typeface="Times New Roman" panose="02020603050405020304" pitchFamily="18" charset="0"/>
                <a:cs typeface="Times New Roman" panose="02020603050405020304" pitchFamily="18" charset="0"/>
              </a:rPr>
              <a:t> </a:t>
            </a:r>
            <a:r>
              <a:rPr lang="en-US" sz="7200" b="1" dirty="0" err="1">
                <a:solidFill>
                  <a:schemeClr val="bg1"/>
                </a:solidFill>
                <a:latin typeface="Times New Roman" panose="02020603050405020304" pitchFamily="18" charset="0"/>
                <a:cs typeface="Times New Roman" panose="02020603050405020304" pitchFamily="18" charset="0"/>
              </a:rPr>
              <a:t>dụ</a:t>
            </a:r>
            <a:endParaRPr sz="7200" b="1"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360705-FCB7-AADF-8385-4D94B739F7CA}"/>
              </a:ext>
            </a:extLst>
          </p:cNvPr>
          <p:cNvSpPr txBox="1"/>
          <p:nvPr/>
        </p:nvSpPr>
        <p:spPr>
          <a:xfrm>
            <a:off x="-685800" y="1616529"/>
            <a:ext cx="184731" cy="369332"/>
          </a:xfrm>
          <a:prstGeom prst="rect">
            <a:avLst/>
          </a:prstGeom>
          <a:noFill/>
        </p:spPr>
        <p:txBody>
          <a:bodyPr wrap="none" rtlCol="0">
            <a:spAutoFit/>
          </a:bodyPr>
          <a:lstStyle/>
          <a:p>
            <a:endParaRPr lang="en-ID" dirty="0"/>
          </a:p>
        </p:txBody>
      </p:sp>
      <p:pic>
        <p:nvPicPr>
          <p:cNvPr id="5" name="Picture 4">
            <a:extLst>
              <a:ext uri="{FF2B5EF4-FFF2-40B4-BE49-F238E27FC236}">
                <a16:creationId xmlns:a16="http://schemas.microsoft.com/office/drawing/2014/main" id="{709BC8D0-2EA4-89E1-B4FA-3259B99E637B}"/>
              </a:ext>
            </a:extLst>
          </p:cNvPr>
          <p:cNvPicPr>
            <a:picLocks noChangeAspect="1"/>
          </p:cNvPicPr>
          <p:nvPr/>
        </p:nvPicPr>
        <p:blipFill>
          <a:blip r:embed="rId2"/>
          <a:stretch>
            <a:fillRect/>
          </a:stretch>
        </p:blipFill>
        <p:spPr>
          <a:xfrm>
            <a:off x="1120322" y="1531708"/>
            <a:ext cx="3706689" cy="1066892"/>
          </a:xfrm>
          <a:prstGeom prst="rect">
            <a:avLst/>
          </a:prstGeom>
        </p:spPr>
      </p:pic>
      <p:pic>
        <p:nvPicPr>
          <p:cNvPr id="6" name="Picture 5" descr="Các đỉnh của đồ thị '&quot;`UNIQ--postMath-00000051-QINU`&quot;' được tô bằng hai màu xanh và đỏ.">
            <a:extLst>
              <a:ext uri="{FF2B5EF4-FFF2-40B4-BE49-F238E27FC236}">
                <a16:creationId xmlns:a16="http://schemas.microsoft.com/office/drawing/2014/main" id="{61D114B5-7179-1A20-4C0C-6F05CBFFA1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1475" y="2544433"/>
            <a:ext cx="3341885" cy="2645433"/>
          </a:xfrm>
          <a:prstGeom prst="rect">
            <a:avLst/>
          </a:prstGeom>
          <a:noFill/>
          <a:ln>
            <a:noFill/>
          </a:ln>
        </p:spPr>
      </p:pic>
      <p:pic>
        <p:nvPicPr>
          <p:cNvPr id="9" name="Picture 8">
            <a:extLst>
              <a:ext uri="{FF2B5EF4-FFF2-40B4-BE49-F238E27FC236}">
                <a16:creationId xmlns:a16="http://schemas.microsoft.com/office/drawing/2014/main" id="{921646A6-168F-3B43-8096-292FAAC824E1}"/>
              </a:ext>
            </a:extLst>
          </p:cNvPr>
          <p:cNvPicPr>
            <a:picLocks noChangeAspect="1"/>
          </p:cNvPicPr>
          <p:nvPr/>
        </p:nvPicPr>
        <p:blipFill>
          <a:blip r:embed="rId4"/>
          <a:stretch>
            <a:fillRect/>
          </a:stretch>
        </p:blipFill>
        <p:spPr>
          <a:xfrm>
            <a:off x="6731822" y="1521233"/>
            <a:ext cx="3670110" cy="1066892"/>
          </a:xfrm>
          <a:prstGeom prst="rect">
            <a:avLst/>
          </a:prstGeom>
        </p:spPr>
      </p:pic>
      <p:pic>
        <p:nvPicPr>
          <p:cNvPr id="10" name="Picture 9" descr="Các đỉnh của đồ thị '&quot;`UNIQ--postMath-0000005F-QINU`&quot;' tô được bởi ít nhất 3 màu.">
            <a:extLst>
              <a:ext uri="{FF2B5EF4-FFF2-40B4-BE49-F238E27FC236}">
                <a16:creationId xmlns:a16="http://schemas.microsoft.com/office/drawing/2014/main" id="{07D2A0A6-0B95-C6EF-73D7-8E494B3AE8D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50993" y="2687111"/>
            <a:ext cx="3342158" cy="2645433"/>
          </a:xfrm>
          <a:prstGeom prst="rect">
            <a:avLst/>
          </a:prstGeom>
          <a:noFill/>
          <a:ln>
            <a:noFill/>
          </a:ln>
        </p:spPr>
      </p:pic>
    </p:spTree>
    <p:extLst>
      <p:ext uri="{BB962C8B-B14F-4D97-AF65-F5344CB8AC3E}">
        <p14:creationId xmlns:p14="http://schemas.microsoft.com/office/powerpoint/2010/main" val="262986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4851EE9A-B435-21A3-0421-714F42BE0E67}"/>
              </a:ext>
            </a:extLst>
          </p:cNvPr>
          <p:cNvSpPr txBox="1"/>
          <p:nvPr/>
        </p:nvSpPr>
        <p:spPr>
          <a:xfrm>
            <a:off x="279606" y="464205"/>
            <a:ext cx="5816394" cy="543418"/>
          </a:xfrm>
          <a:prstGeom prst="rect">
            <a:avLst/>
          </a:prstGeom>
        </p:spPr>
        <p:txBody>
          <a:bodyPr lIns="0" tIns="0" rIns="0" bIns="0" rtlCol="0" anchor="t">
            <a:spAutoFit/>
          </a:bodyPr>
          <a:lstStyle/>
          <a:p>
            <a:pPr>
              <a:lnSpc>
                <a:spcPts val="3359"/>
              </a:lnSpc>
            </a:pPr>
            <a:r>
              <a:rPr lang="en-US" sz="7200" b="1" dirty="0" err="1">
                <a:solidFill>
                  <a:schemeClr val="bg1"/>
                </a:solidFill>
                <a:latin typeface="Times New Roman" panose="02020603050405020304" pitchFamily="18" charset="0"/>
                <a:cs typeface="Times New Roman" panose="02020603050405020304" pitchFamily="18" charset="0"/>
              </a:rPr>
              <a:t>Ví</a:t>
            </a:r>
            <a:r>
              <a:rPr lang="en-US" sz="7200" b="1" dirty="0">
                <a:solidFill>
                  <a:schemeClr val="bg1"/>
                </a:solidFill>
                <a:latin typeface="Times New Roman" panose="02020603050405020304" pitchFamily="18" charset="0"/>
                <a:cs typeface="Times New Roman" panose="02020603050405020304" pitchFamily="18" charset="0"/>
              </a:rPr>
              <a:t> </a:t>
            </a:r>
            <a:r>
              <a:rPr lang="en-US" sz="7200" b="1" dirty="0" err="1">
                <a:solidFill>
                  <a:schemeClr val="bg1"/>
                </a:solidFill>
                <a:latin typeface="Times New Roman" panose="02020603050405020304" pitchFamily="18" charset="0"/>
                <a:cs typeface="Times New Roman" panose="02020603050405020304" pitchFamily="18" charset="0"/>
              </a:rPr>
              <a:t>dụ</a:t>
            </a:r>
            <a:endParaRPr sz="7200" b="1"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8FB385B-7EA8-23C1-62B7-A150BB60AED6}"/>
              </a:ext>
            </a:extLst>
          </p:cNvPr>
          <p:cNvPicPr>
            <a:picLocks noChangeAspect="1"/>
          </p:cNvPicPr>
          <p:nvPr/>
        </p:nvPicPr>
        <p:blipFill>
          <a:blip r:embed="rId2"/>
          <a:stretch>
            <a:fillRect/>
          </a:stretch>
        </p:blipFill>
        <p:spPr>
          <a:xfrm>
            <a:off x="7929317" y="1591473"/>
            <a:ext cx="3907875" cy="1066892"/>
          </a:xfrm>
          <a:prstGeom prst="rect">
            <a:avLst/>
          </a:prstGeom>
        </p:spPr>
      </p:pic>
      <p:pic>
        <p:nvPicPr>
          <p:cNvPr id="8" name="Picture 7" descr="Các đỉnh của đồ thị '&quot;`UNIQ--postMath-00000056-QINU`&quot;' tô được bởi ít nhất 2 màu.">
            <a:extLst>
              <a:ext uri="{FF2B5EF4-FFF2-40B4-BE49-F238E27FC236}">
                <a16:creationId xmlns:a16="http://schemas.microsoft.com/office/drawing/2014/main" id="{42C66E11-3717-7BFE-1F5A-769E2BBCEF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12415" y="2939456"/>
            <a:ext cx="3341783" cy="2645433"/>
          </a:xfrm>
          <a:prstGeom prst="rect">
            <a:avLst/>
          </a:prstGeom>
          <a:noFill/>
          <a:ln>
            <a:noFill/>
          </a:ln>
        </p:spPr>
      </p:pic>
      <p:pic>
        <p:nvPicPr>
          <p:cNvPr id="11" name="Picture 10">
            <a:extLst>
              <a:ext uri="{FF2B5EF4-FFF2-40B4-BE49-F238E27FC236}">
                <a16:creationId xmlns:a16="http://schemas.microsoft.com/office/drawing/2014/main" id="{8C95F9B7-F54D-9DF9-FB8C-980FA94C320B}"/>
              </a:ext>
            </a:extLst>
          </p:cNvPr>
          <p:cNvPicPr>
            <a:picLocks noChangeAspect="1"/>
          </p:cNvPicPr>
          <p:nvPr/>
        </p:nvPicPr>
        <p:blipFill>
          <a:blip r:embed="rId4"/>
          <a:stretch>
            <a:fillRect/>
          </a:stretch>
        </p:blipFill>
        <p:spPr>
          <a:xfrm>
            <a:off x="512860" y="1441114"/>
            <a:ext cx="3389670" cy="1066892"/>
          </a:xfrm>
          <a:prstGeom prst="rect">
            <a:avLst/>
          </a:prstGeom>
        </p:spPr>
      </p:pic>
      <p:pic>
        <p:nvPicPr>
          <p:cNvPr id="12" name="Picture 11" descr="Đồ thị đầy đủ 7 đỉnh có sắc số bằng 7.">
            <a:extLst>
              <a:ext uri="{FF2B5EF4-FFF2-40B4-BE49-F238E27FC236}">
                <a16:creationId xmlns:a16="http://schemas.microsoft.com/office/drawing/2014/main" id="{1A319785-A626-7470-42D3-563D7854EA3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9337" y="2502974"/>
            <a:ext cx="3136716" cy="2927602"/>
          </a:xfrm>
          <a:prstGeom prst="rect">
            <a:avLst/>
          </a:prstGeom>
          <a:noFill/>
          <a:ln>
            <a:noFill/>
          </a:ln>
        </p:spPr>
      </p:pic>
      <p:pic>
        <p:nvPicPr>
          <p:cNvPr id="13" name="Picture 12">
            <a:extLst>
              <a:ext uri="{FF2B5EF4-FFF2-40B4-BE49-F238E27FC236}">
                <a16:creationId xmlns:a16="http://schemas.microsoft.com/office/drawing/2014/main" id="{41E1738C-E3C6-9432-D770-8B3F4EBEB2DE}"/>
              </a:ext>
            </a:extLst>
          </p:cNvPr>
          <p:cNvPicPr>
            <a:picLocks noChangeAspect="1"/>
          </p:cNvPicPr>
          <p:nvPr/>
        </p:nvPicPr>
        <p:blipFill>
          <a:blip r:embed="rId6"/>
          <a:stretch>
            <a:fillRect/>
          </a:stretch>
        </p:blipFill>
        <p:spPr>
          <a:xfrm>
            <a:off x="3902530" y="1441114"/>
            <a:ext cx="3865199" cy="1066892"/>
          </a:xfrm>
          <a:prstGeom prst="rect">
            <a:avLst/>
          </a:prstGeom>
        </p:spPr>
      </p:pic>
      <p:pic>
        <p:nvPicPr>
          <p:cNvPr id="14" name="Picture 13" descr="Sắc số của '&quot;`UNIQ--postMath-0000007D-QINU`&quot;' bằng 2.">
            <a:extLst>
              <a:ext uri="{FF2B5EF4-FFF2-40B4-BE49-F238E27FC236}">
                <a16:creationId xmlns:a16="http://schemas.microsoft.com/office/drawing/2014/main" id="{839D43EE-E963-A772-4D38-EFB08B87F3B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61684" y="2658365"/>
            <a:ext cx="2782002" cy="2927602"/>
          </a:xfrm>
          <a:prstGeom prst="rect">
            <a:avLst/>
          </a:prstGeom>
          <a:noFill/>
          <a:ln>
            <a:noFill/>
          </a:ln>
        </p:spPr>
      </p:pic>
    </p:spTree>
    <p:extLst>
      <p:ext uri="{BB962C8B-B14F-4D97-AF65-F5344CB8AC3E}">
        <p14:creationId xmlns:p14="http://schemas.microsoft.com/office/powerpoint/2010/main" val="170240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8">
            <a:extLst>
              <a:ext uri="{FF2B5EF4-FFF2-40B4-BE49-F238E27FC236}">
                <a16:creationId xmlns:a16="http://schemas.microsoft.com/office/drawing/2014/main" id="{C185373E-37A4-8711-37A7-B5F3ADCA4A0A}"/>
              </a:ext>
            </a:extLst>
          </p:cNvPr>
          <p:cNvGraphicFramePr>
            <a:graphicFrameLocks noGrp="1"/>
          </p:cNvGraphicFramePr>
          <p:nvPr>
            <p:extLst>
              <p:ext uri="{D42A27DB-BD31-4B8C-83A1-F6EECF244321}">
                <p14:modId xmlns:p14="http://schemas.microsoft.com/office/powerpoint/2010/main" val="1095980449"/>
              </p:ext>
            </p:extLst>
          </p:nvPr>
        </p:nvGraphicFramePr>
        <p:xfrm>
          <a:off x="285750" y="91440"/>
          <a:ext cx="11620499" cy="6675120"/>
        </p:xfrm>
        <a:graphic>
          <a:graphicData uri="http://schemas.openxmlformats.org/drawingml/2006/table">
            <a:tbl>
              <a:tblPr firstRow="1" bandRow="1">
                <a:tableStyleId>{2D5ABB26-0587-4C30-8999-92F81FD0307C}</a:tableStyleId>
              </a:tblPr>
              <a:tblGrid>
                <a:gridCol w="4018756">
                  <a:extLst>
                    <a:ext uri="{9D8B030D-6E8A-4147-A177-3AD203B41FA5}">
                      <a16:colId xmlns:a16="http://schemas.microsoft.com/office/drawing/2014/main" val="3825528461"/>
                    </a:ext>
                  </a:extLst>
                </a:gridCol>
                <a:gridCol w="4212431">
                  <a:extLst>
                    <a:ext uri="{9D8B030D-6E8A-4147-A177-3AD203B41FA5}">
                      <a16:colId xmlns:a16="http://schemas.microsoft.com/office/drawing/2014/main" val="1230527106"/>
                    </a:ext>
                  </a:extLst>
                </a:gridCol>
                <a:gridCol w="3389312">
                  <a:extLst>
                    <a:ext uri="{9D8B030D-6E8A-4147-A177-3AD203B41FA5}">
                      <a16:colId xmlns:a16="http://schemas.microsoft.com/office/drawing/2014/main" val="885835154"/>
                    </a:ext>
                  </a:extLst>
                </a:gridCol>
              </a:tblGrid>
              <a:tr h="5410200">
                <a:tc>
                  <a:txBody>
                    <a:bodyPr/>
                    <a:lstStyle/>
                    <a:p>
                      <a:pPr algn="l"/>
                      <a:r>
                        <a:rPr lang="en-US" sz="1800" b="0" dirty="0">
                          <a:solidFill>
                            <a:schemeClr val="bg1"/>
                          </a:solidFill>
                          <a:latin typeface="Times New Roman" panose="02020603050405020304" pitchFamily="18" charset="0"/>
                          <a:cs typeface="Times New Roman" panose="02020603050405020304" pitchFamily="18" charset="0"/>
                        </a:rPr>
                        <a:t># A class to represent a graph object</a:t>
                      </a:r>
                    </a:p>
                    <a:p>
                      <a:pPr algn="l"/>
                      <a:r>
                        <a:rPr lang="en-US" sz="1800" b="0" dirty="0">
                          <a:solidFill>
                            <a:schemeClr val="bg1"/>
                          </a:solidFill>
                          <a:latin typeface="Times New Roman" panose="02020603050405020304" pitchFamily="18" charset="0"/>
                          <a:cs typeface="Times New Roman" panose="02020603050405020304" pitchFamily="18" charset="0"/>
                        </a:rPr>
                        <a:t>class Graph:</a:t>
                      </a:r>
                    </a:p>
                    <a:p>
                      <a:pPr algn="l"/>
                      <a:r>
                        <a:rPr lang="en-US" sz="1800" b="0" dirty="0">
                          <a:solidFill>
                            <a:schemeClr val="bg1"/>
                          </a:solidFill>
                          <a:latin typeface="Times New Roman" panose="02020603050405020304" pitchFamily="18" charset="0"/>
                          <a:cs typeface="Times New Roman" panose="02020603050405020304" pitchFamily="18" charset="0"/>
                        </a:rPr>
                        <a:t>    def __</a:t>
                      </a:r>
                      <a:r>
                        <a:rPr lang="en-US" sz="1800" b="0" dirty="0" err="1">
                          <a:solidFill>
                            <a:schemeClr val="bg1"/>
                          </a:solidFill>
                          <a:latin typeface="Times New Roman" panose="02020603050405020304" pitchFamily="18" charset="0"/>
                          <a:cs typeface="Times New Roman" panose="02020603050405020304" pitchFamily="18" charset="0"/>
                        </a:rPr>
                        <a:t>init</a:t>
                      </a:r>
                      <a:r>
                        <a:rPr lang="en-US" sz="1800" b="0" dirty="0">
                          <a:solidFill>
                            <a:schemeClr val="bg1"/>
                          </a:solidFill>
                          <a:latin typeface="Times New Roman" panose="02020603050405020304" pitchFamily="18" charset="0"/>
                          <a:cs typeface="Times New Roman" panose="02020603050405020304" pitchFamily="18" charset="0"/>
                        </a:rPr>
                        <a:t>__(self, edges, n):</a:t>
                      </a:r>
                    </a:p>
                    <a:p>
                      <a:pPr algn="l"/>
                      <a:r>
                        <a:rPr lang="en-US" sz="1800" b="0" dirty="0">
                          <a:solidFill>
                            <a:schemeClr val="bg1"/>
                          </a:solidFill>
                          <a:latin typeface="Times New Roman" panose="02020603050405020304" pitchFamily="18" charset="0"/>
                          <a:cs typeface="Times New Roman" panose="02020603050405020304" pitchFamily="18" charset="0"/>
                        </a:rPr>
                        <a:t>        </a:t>
                      </a:r>
                      <a:r>
                        <a:rPr lang="en-US" sz="1800" b="0" dirty="0" err="1">
                          <a:solidFill>
                            <a:schemeClr val="bg1"/>
                          </a:solidFill>
                          <a:latin typeface="Times New Roman" panose="02020603050405020304" pitchFamily="18" charset="0"/>
                          <a:cs typeface="Times New Roman" panose="02020603050405020304" pitchFamily="18" charset="0"/>
                        </a:rPr>
                        <a:t>self.adjList</a:t>
                      </a:r>
                      <a:r>
                        <a:rPr lang="en-US" sz="1800" b="0" dirty="0">
                          <a:solidFill>
                            <a:schemeClr val="bg1"/>
                          </a:solidFill>
                          <a:latin typeface="Times New Roman" panose="02020603050405020304" pitchFamily="18" charset="0"/>
                          <a:cs typeface="Times New Roman" panose="02020603050405020304" pitchFamily="18" charset="0"/>
                        </a:rPr>
                        <a:t> = [[] for _ in range(n)]</a:t>
                      </a:r>
                    </a:p>
                    <a:p>
                      <a:pPr algn="l"/>
                      <a:r>
                        <a:rPr lang="en-US" sz="1800" b="0" dirty="0">
                          <a:solidFill>
                            <a:schemeClr val="bg1"/>
                          </a:solidFill>
                          <a:latin typeface="Times New Roman" panose="02020603050405020304" pitchFamily="18" charset="0"/>
                          <a:cs typeface="Times New Roman" panose="02020603050405020304" pitchFamily="18" charset="0"/>
                        </a:rPr>
                        <a:t> </a:t>
                      </a:r>
                    </a:p>
                    <a:p>
                      <a:pPr algn="l"/>
                      <a:r>
                        <a:rPr lang="en-US" sz="1800" b="0" dirty="0">
                          <a:solidFill>
                            <a:schemeClr val="bg1"/>
                          </a:solidFill>
                          <a:latin typeface="Times New Roman" panose="02020603050405020304" pitchFamily="18" charset="0"/>
                          <a:cs typeface="Times New Roman" panose="02020603050405020304" pitchFamily="18" charset="0"/>
                        </a:rPr>
                        <a:t>        # add edges to the undirected graph</a:t>
                      </a:r>
                    </a:p>
                    <a:p>
                      <a:pPr algn="l"/>
                      <a:r>
                        <a:rPr lang="en-US" sz="1800" b="0" dirty="0">
                          <a:solidFill>
                            <a:schemeClr val="bg1"/>
                          </a:solidFill>
                          <a:latin typeface="Times New Roman" panose="02020603050405020304" pitchFamily="18" charset="0"/>
                          <a:cs typeface="Times New Roman" panose="02020603050405020304" pitchFamily="18" charset="0"/>
                        </a:rPr>
                        <a:t>        for (</a:t>
                      </a:r>
                      <a:r>
                        <a:rPr lang="en-US" sz="1800" b="0" dirty="0" err="1">
                          <a:solidFill>
                            <a:schemeClr val="bg1"/>
                          </a:solidFill>
                          <a:latin typeface="Times New Roman" panose="02020603050405020304" pitchFamily="18" charset="0"/>
                          <a:cs typeface="Times New Roman" panose="02020603050405020304" pitchFamily="18" charset="0"/>
                        </a:rPr>
                        <a:t>src</a:t>
                      </a:r>
                      <a:r>
                        <a:rPr lang="en-US" sz="1800" b="0" dirty="0">
                          <a:solidFill>
                            <a:schemeClr val="bg1"/>
                          </a:solidFill>
                          <a:latin typeface="Times New Roman" panose="02020603050405020304" pitchFamily="18" charset="0"/>
                          <a:cs typeface="Times New Roman" panose="02020603050405020304" pitchFamily="18" charset="0"/>
                        </a:rPr>
                        <a:t>, </a:t>
                      </a:r>
                      <a:r>
                        <a:rPr lang="en-US" sz="1800" b="0" dirty="0" err="1">
                          <a:solidFill>
                            <a:schemeClr val="bg1"/>
                          </a:solidFill>
                          <a:latin typeface="Times New Roman" panose="02020603050405020304" pitchFamily="18" charset="0"/>
                          <a:cs typeface="Times New Roman" panose="02020603050405020304" pitchFamily="18" charset="0"/>
                        </a:rPr>
                        <a:t>dest</a:t>
                      </a:r>
                      <a:r>
                        <a:rPr lang="en-US" sz="1800" b="0" dirty="0">
                          <a:solidFill>
                            <a:schemeClr val="bg1"/>
                          </a:solidFill>
                          <a:latin typeface="Times New Roman" panose="02020603050405020304" pitchFamily="18" charset="0"/>
                          <a:cs typeface="Times New Roman" panose="02020603050405020304" pitchFamily="18" charset="0"/>
                        </a:rPr>
                        <a:t>) in edges:</a:t>
                      </a:r>
                    </a:p>
                    <a:p>
                      <a:pPr algn="l"/>
                      <a:r>
                        <a:rPr lang="en-US" sz="1800" b="0" dirty="0">
                          <a:solidFill>
                            <a:schemeClr val="bg1"/>
                          </a:solidFill>
                          <a:latin typeface="Times New Roman" panose="02020603050405020304" pitchFamily="18" charset="0"/>
                          <a:cs typeface="Times New Roman" panose="02020603050405020304" pitchFamily="18" charset="0"/>
                        </a:rPr>
                        <a:t>            </a:t>
                      </a:r>
                      <a:r>
                        <a:rPr lang="en-US" sz="1800" b="0" dirty="0" err="1">
                          <a:solidFill>
                            <a:schemeClr val="bg1"/>
                          </a:solidFill>
                          <a:latin typeface="Times New Roman" panose="02020603050405020304" pitchFamily="18" charset="0"/>
                          <a:cs typeface="Times New Roman" panose="02020603050405020304" pitchFamily="18" charset="0"/>
                        </a:rPr>
                        <a:t>self.adjList</a:t>
                      </a:r>
                      <a:r>
                        <a:rPr lang="en-US" sz="1800" b="0" dirty="0">
                          <a:solidFill>
                            <a:schemeClr val="bg1"/>
                          </a:solidFill>
                          <a:latin typeface="Times New Roman" panose="02020603050405020304" pitchFamily="18" charset="0"/>
                          <a:cs typeface="Times New Roman" panose="02020603050405020304" pitchFamily="18" charset="0"/>
                        </a:rPr>
                        <a:t>[</a:t>
                      </a:r>
                      <a:r>
                        <a:rPr lang="en-US" sz="1800" b="0" dirty="0" err="1">
                          <a:solidFill>
                            <a:schemeClr val="bg1"/>
                          </a:solidFill>
                          <a:latin typeface="Times New Roman" panose="02020603050405020304" pitchFamily="18" charset="0"/>
                          <a:cs typeface="Times New Roman" panose="02020603050405020304" pitchFamily="18" charset="0"/>
                        </a:rPr>
                        <a:t>src</a:t>
                      </a:r>
                      <a:r>
                        <a:rPr lang="en-US" sz="1800" b="0" dirty="0">
                          <a:solidFill>
                            <a:schemeClr val="bg1"/>
                          </a:solidFill>
                          <a:latin typeface="Times New Roman" panose="02020603050405020304" pitchFamily="18" charset="0"/>
                          <a:cs typeface="Times New Roman" panose="02020603050405020304" pitchFamily="18" charset="0"/>
                        </a:rPr>
                        <a:t>].append(</a:t>
                      </a:r>
                      <a:r>
                        <a:rPr lang="en-US" sz="1800" b="0" dirty="0" err="1">
                          <a:solidFill>
                            <a:schemeClr val="bg1"/>
                          </a:solidFill>
                          <a:latin typeface="Times New Roman" panose="02020603050405020304" pitchFamily="18" charset="0"/>
                          <a:cs typeface="Times New Roman" panose="02020603050405020304" pitchFamily="18" charset="0"/>
                        </a:rPr>
                        <a:t>dest</a:t>
                      </a:r>
                      <a:r>
                        <a:rPr lang="en-US" sz="1800" b="0" dirty="0">
                          <a:solidFill>
                            <a:schemeClr val="bg1"/>
                          </a:solidFill>
                          <a:latin typeface="Times New Roman" panose="02020603050405020304" pitchFamily="18" charset="0"/>
                          <a:cs typeface="Times New Roman" panose="02020603050405020304" pitchFamily="18" charset="0"/>
                        </a:rPr>
                        <a:t>)</a:t>
                      </a:r>
                    </a:p>
                    <a:p>
                      <a:pPr algn="l"/>
                      <a:r>
                        <a:rPr lang="en-US" sz="1800" b="0" dirty="0">
                          <a:solidFill>
                            <a:schemeClr val="bg1"/>
                          </a:solidFill>
                          <a:latin typeface="Times New Roman" panose="02020603050405020304" pitchFamily="18" charset="0"/>
                          <a:cs typeface="Times New Roman" panose="02020603050405020304" pitchFamily="18" charset="0"/>
                        </a:rPr>
                        <a:t>            </a:t>
                      </a:r>
                      <a:r>
                        <a:rPr lang="en-US" sz="1800" b="0" dirty="0" err="1">
                          <a:solidFill>
                            <a:schemeClr val="bg1"/>
                          </a:solidFill>
                          <a:latin typeface="Times New Roman" panose="02020603050405020304" pitchFamily="18" charset="0"/>
                          <a:cs typeface="Times New Roman" panose="02020603050405020304" pitchFamily="18" charset="0"/>
                        </a:rPr>
                        <a:t>self.adjList</a:t>
                      </a:r>
                      <a:r>
                        <a:rPr lang="en-US" sz="1800" b="0" dirty="0">
                          <a:solidFill>
                            <a:schemeClr val="bg1"/>
                          </a:solidFill>
                          <a:latin typeface="Times New Roman" panose="02020603050405020304" pitchFamily="18" charset="0"/>
                          <a:cs typeface="Times New Roman" panose="02020603050405020304" pitchFamily="18" charset="0"/>
                        </a:rPr>
                        <a:t>[</a:t>
                      </a:r>
                      <a:r>
                        <a:rPr lang="en-US" sz="1800" b="0" dirty="0" err="1">
                          <a:solidFill>
                            <a:schemeClr val="bg1"/>
                          </a:solidFill>
                          <a:latin typeface="Times New Roman" panose="02020603050405020304" pitchFamily="18" charset="0"/>
                          <a:cs typeface="Times New Roman" panose="02020603050405020304" pitchFamily="18" charset="0"/>
                        </a:rPr>
                        <a:t>dest</a:t>
                      </a:r>
                      <a:r>
                        <a:rPr lang="en-US" sz="1800" b="0" dirty="0">
                          <a:solidFill>
                            <a:schemeClr val="bg1"/>
                          </a:solidFill>
                          <a:latin typeface="Times New Roman" panose="02020603050405020304" pitchFamily="18" charset="0"/>
                          <a:cs typeface="Times New Roman" panose="02020603050405020304" pitchFamily="18" charset="0"/>
                        </a:rPr>
                        <a:t>].append(</a:t>
                      </a:r>
                      <a:r>
                        <a:rPr lang="en-US" sz="1800" b="0" dirty="0" err="1">
                          <a:solidFill>
                            <a:schemeClr val="bg1"/>
                          </a:solidFill>
                          <a:latin typeface="Times New Roman" panose="02020603050405020304" pitchFamily="18" charset="0"/>
                          <a:cs typeface="Times New Roman" panose="02020603050405020304" pitchFamily="18" charset="0"/>
                        </a:rPr>
                        <a:t>src</a:t>
                      </a:r>
                      <a:r>
                        <a:rPr lang="en-US" sz="1800" b="0" dirty="0">
                          <a:solidFill>
                            <a:schemeClr val="bg1"/>
                          </a:solidFill>
                          <a:latin typeface="Times New Roman" panose="02020603050405020304" pitchFamily="18" charset="0"/>
                          <a:cs typeface="Times New Roman" panose="02020603050405020304" pitchFamily="18" charset="0"/>
                        </a:rPr>
                        <a:t>)</a:t>
                      </a:r>
                    </a:p>
                    <a:p>
                      <a:pPr algn="l"/>
                      <a:r>
                        <a:rPr lang="en-US" sz="1800" b="0" dirty="0">
                          <a:solidFill>
                            <a:schemeClr val="bg1"/>
                          </a:solidFill>
                          <a:latin typeface="Times New Roman" panose="02020603050405020304" pitchFamily="18" charset="0"/>
                          <a:cs typeface="Times New Roman" panose="02020603050405020304" pitchFamily="18" charset="0"/>
                        </a:rPr>
                        <a:t> </a:t>
                      </a:r>
                    </a:p>
                    <a:p>
                      <a:pPr algn="l"/>
                      <a:r>
                        <a:rPr lang="en-US" sz="1800" b="0" dirty="0">
                          <a:solidFill>
                            <a:schemeClr val="bg1"/>
                          </a:solidFill>
                          <a:latin typeface="Times New Roman" panose="02020603050405020304" pitchFamily="18" charset="0"/>
                          <a:cs typeface="Times New Roman" panose="02020603050405020304" pitchFamily="18" charset="0"/>
                        </a:rPr>
                        <a:t> </a:t>
                      </a:r>
                    </a:p>
                    <a:p>
                      <a:pPr algn="l"/>
                      <a:r>
                        <a:rPr lang="en-US" sz="1800" b="0" dirty="0">
                          <a:solidFill>
                            <a:schemeClr val="bg1"/>
                          </a:solidFill>
                          <a:latin typeface="Times New Roman" panose="02020603050405020304" pitchFamily="18" charset="0"/>
                          <a:cs typeface="Times New Roman" panose="02020603050405020304" pitchFamily="18" charset="0"/>
                        </a:rPr>
                        <a:t># Function to assign colors to vertices of a graph</a:t>
                      </a:r>
                    </a:p>
                    <a:p>
                      <a:pPr algn="l"/>
                      <a:r>
                        <a:rPr lang="en-US" sz="1800" b="0" dirty="0">
                          <a:solidFill>
                            <a:schemeClr val="bg1"/>
                          </a:solidFill>
                          <a:latin typeface="Times New Roman" panose="02020603050405020304" pitchFamily="18" charset="0"/>
                          <a:cs typeface="Times New Roman" panose="02020603050405020304" pitchFamily="18" charset="0"/>
                        </a:rPr>
                        <a:t>def </a:t>
                      </a:r>
                      <a:r>
                        <a:rPr lang="en-US" sz="1800" b="0" dirty="0" err="1">
                          <a:solidFill>
                            <a:schemeClr val="bg1"/>
                          </a:solidFill>
                          <a:latin typeface="Times New Roman" panose="02020603050405020304" pitchFamily="18" charset="0"/>
                          <a:cs typeface="Times New Roman" panose="02020603050405020304" pitchFamily="18" charset="0"/>
                        </a:rPr>
                        <a:t>colorGraph</a:t>
                      </a:r>
                      <a:r>
                        <a:rPr lang="en-US" sz="1800" b="0" dirty="0">
                          <a:solidFill>
                            <a:schemeClr val="bg1"/>
                          </a:solidFill>
                          <a:latin typeface="Times New Roman" panose="02020603050405020304" pitchFamily="18" charset="0"/>
                          <a:cs typeface="Times New Roman" panose="02020603050405020304" pitchFamily="18" charset="0"/>
                        </a:rPr>
                        <a:t>(graph, n):</a:t>
                      </a:r>
                    </a:p>
                    <a:p>
                      <a:pPr algn="l"/>
                      <a:r>
                        <a:rPr lang="en-US" sz="1800" b="0" dirty="0">
                          <a:solidFill>
                            <a:schemeClr val="bg1"/>
                          </a:solidFill>
                          <a:latin typeface="Times New Roman" panose="02020603050405020304" pitchFamily="18" charset="0"/>
                          <a:cs typeface="Times New Roman" panose="02020603050405020304" pitchFamily="18" charset="0"/>
                        </a:rPr>
                        <a:t> </a:t>
                      </a:r>
                    </a:p>
                    <a:p>
                      <a:pPr algn="l"/>
                      <a:r>
                        <a:rPr lang="en-US" sz="1800" b="0" dirty="0">
                          <a:solidFill>
                            <a:schemeClr val="bg1"/>
                          </a:solidFill>
                          <a:latin typeface="Times New Roman" panose="02020603050405020304" pitchFamily="18" charset="0"/>
                          <a:cs typeface="Times New Roman" panose="02020603050405020304" pitchFamily="18" charset="0"/>
                        </a:rPr>
                        <a:t>    # keep track of the color assigned to each vertex</a:t>
                      </a:r>
                    </a:p>
                    <a:p>
                      <a:pPr algn="l"/>
                      <a:r>
                        <a:rPr lang="en-US" sz="1800" b="0" dirty="0">
                          <a:solidFill>
                            <a:schemeClr val="bg1"/>
                          </a:solidFill>
                          <a:latin typeface="Times New Roman" panose="02020603050405020304" pitchFamily="18" charset="0"/>
                          <a:cs typeface="Times New Roman" panose="02020603050405020304" pitchFamily="18" charset="0"/>
                        </a:rPr>
                        <a:t>    result = {}</a:t>
                      </a:r>
                    </a:p>
                    <a:p>
                      <a:pPr algn="l"/>
                      <a:r>
                        <a:rPr lang="en-US" sz="1800" b="0" dirty="0">
                          <a:solidFill>
                            <a:schemeClr val="bg1"/>
                          </a:solidFill>
                          <a:latin typeface="Times New Roman" panose="02020603050405020304" pitchFamily="18" charset="0"/>
                          <a:cs typeface="Times New Roman" panose="02020603050405020304" pitchFamily="18" charset="0"/>
                        </a:rPr>
                        <a:t> </a:t>
                      </a:r>
                    </a:p>
                    <a:p>
                      <a:pPr algn="l"/>
                      <a:r>
                        <a:rPr lang="en-US" sz="1800" b="0" dirty="0">
                          <a:solidFill>
                            <a:schemeClr val="bg1"/>
                          </a:solidFill>
                          <a:latin typeface="Times New Roman" panose="02020603050405020304" pitchFamily="18" charset="0"/>
                          <a:cs typeface="Times New Roman" panose="02020603050405020304" pitchFamily="18" charset="0"/>
                        </a:rPr>
                        <a:t>    # assign a color to vertex one by one</a:t>
                      </a:r>
                    </a:p>
                    <a:p>
                      <a:pPr algn="l"/>
                      <a:r>
                        <a:rPr lang="en-US" sz="1800" b="0" dirty="0">
                          <a:solidFill>
                            <a:schemeClr val="bg1"/>
                          </a:solidFill>
                          <a:latin typeface="Times New Roman" panose="02020603050405020304" pitchFamily="18" charset="0"/>
                          <a:cs typeface="Times New Roman" panose="02020603050405020304" pitchFamily="18" charset="0"/>
                        </a:rPr>
                        <a:t>    for u in range(n):</a:t>
                      </a:r>
                    </a:p>
                    <a:p>
                      <a:endParaRPr lang="en-ID" sz="1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1800" b="0" dirty="0"/>
                        <a:t> </a:t>
                      </a:r>
                      <a:r>
                        <a:rPr lang="en-US" sz="1800" b="0" dirty="0">
                          <a:solidFill>
                            <a:schemeClr val="bg1"/>
                          </a:solidFill>
                          <a:latin typeface="Times New Roman" panose="02020603050405020304" pitchFamily="18" charset="0"/>
                          <a:cs typeface="Times New Roman" panose="02020603050405020304" pitchFamily="18" charset="0"/>
                        </a:rPr>
                        <a:t># check colors of adjacent vertices of `u` and store them in a set</a:t>
                      </a:r>
                    </a:p>
                    <a:p>
                      <a:r>
                        <a:rPr lang="en-US" sz="1800" b="0" dirty="0">
                          <a:solidFill>
                            <a:schemeClr val="bg1"/>
                          </a:solidFill>
                          <a:latin typeface="Times New Roman" panose="02020603050405020304" pitchFamily="18" charset="0"/>
                          <a:cs typeface="Times New Roman" panose="02020603050405020304" pitchFamily="18" charset="0"/>
                        </a:rPr>
                        <a:t>        assigned = set([</a:t>
                      </a:r>
                      <a:r>
                        <a:rPr lang="en-US" sz="1800" b="0" dirty="0" err="1">
                          <a:solidFill>
                            <a:schemeClr val="bg1"/>
                          </a:solidFill>
                          <a:latin typeface="Times New Roman" panose="02020603050405020304" pitchFamily="18" charset="0"/>
                          <a:cs typeface="Times New Roman" panose="02020603050405020304" pitchFamily="18" charset="0"/>
                        </a:rPr>
                        <a:t>result.get</a:t>
                      </a:r>
                      <a:r>
                        <a:rPr lang="en-US" sz="1800" b="0" dirty="0">
                          <a:solidFill>
                            <a:schemeClr val="bg1"/>
                          </a:solidFill>
                          <a:latin typeface="Times New Roman" panose="02020603050405020304" pitchFamily="18" charset="0"/>
                          <a:cs typeface="Times New Roman" panose="02020603050405020304" pitchFamily="18" charset="0"/>
                        </a:rPr>
                        <a:t>(</a:t>
                      </a:r>
                      <a:r>
                        <a:rPr lang="en-US" sz="1800" b="0" dirty="0" err="1">
                          <a:solidFill>
                            <a:schemeClr val="bg1"/>
                          </a:solidFill>
                          <a:latin typeface="Times New Roman" panose="02020603050405020304" pitchFamily="18" charset="0"/>
                          <a:cs typeface="Times New Roman" panose="02020603050405020304" pitchFamily="18" charset="0"/>
                        </a:rPr>
                        <a:t>i</a:t>
                      </a:r>
                      <a:r>
                        <a:rPr lang="en-US" sz="1800" b="0" dirty="0">
                          <a:solidFill>
                            <a:schemeClr val="bg1"/>
                          </a:solidFill>
                          <a:latin typeface="Times New Roman" panose="02020603050405020304" pitchFamily="18" charset="0"/>
                          <a:cs typeface="Times New Roman" panose="02020603050405020304" pitchFamily="18" charset="0"/>
                        </a:rPr>
                        <a:t>) for </a:t>
                      </a:r>
                      <a:r>
                        <a:rPr lang="en-US" sz="1800" b="0" dirty="0" err="1">
                          <a:solidFill>
                            <a:schemeClr val="bg1"/>
                          </a:solidFill>
                          <a:latin typeface="Times New Roman" panose="02020603050405020304" pitchFamily="18" charset="0"/>
                          <a:cs typeface="Times New Roman" panose="02020603050405020304" pitchFamily="18" charset="0"/>
                        </a:rPr>
                        <a:t>i</a:t>
                      </a:r>
                      <a:r>
                        <a:rPr lang="en-US" sz="1800" b="0" dirty="0">
                          <a:solidFill>
                            <a:schemeClr val="bg1"/>
                          </a:solidFill>
                          <a:latin typeface="Times New Roman" panose="02020603050405020304" pitchFamily="18" charset="0"/>
                          <a:cs typeface="Times New Roman" panose="02020603050405020304" pitchFamily="18" charset="0"/>
                        </a:rPr>
                        <a:t> in </a:t>
                      </a:r>
                      <a:r>
                        <a:rPr lang="en-US" sz="1800" b="0" dirty="0" err="1">
                          <a:solidFill>
                            <a:schemeClr val="bg1"/>
                          </a:solidFill>
                          <a:latin typeface="Times New Roman" panose="02020603050405020304" pitchFamily="18" charset="0"/>
                          <a:cs typeface="Times New Roman" panose="02020603050405020304" pitchFamily="18" charset="0"/>
                        </a:rPr>
                        <a:t>graph.adjList</a:t>
                      </a:r>
                      <a:r>
                        <a:rPr lang="en-US" sz="1800" b="0" dirty="0">
                          <a:solidFill>
                            <a:schemeClr val="bg1"/>
                          </a:solidFill>
                          <a:latin typeface="Times New Roman" panose="02020603050405020304" pitchFamily="18" charset="0"/>
                          <a:cs typeface="Times New Roman" panose="02020603050405020304" pitchFamily="18" charset="0"/>
                        </a:rPr>
                        <a:t>[u] if </a:t>
                      </a:r>
                      <a:r>
                        <a:rPr lang="en-US" sz="1800" b="0" dirty="0" err="1">
                          <a:solidFill>
                            <a:schemeClr val="bg1"/>
                          </a:solidFill>
                          <a:latin typeface="Times New Roman" panose="02020603050405020304" pitchFamily="18" charset="0"/>
                          <a:cs typeface="Times New Roman" panose="02020603050405020304" pitchFamily="18" charset="0"/>
                        </a:rPr>
                        <a:t>i</a:t>
                      </a:r>
                      <a:r>
                        <a:rPr lang="en-US" sz="1800" b="0" dirty="0">
                          <a:solidFill>
                            <a:schemeClr val="bg1"/>
                          </a:solidFill>
                          <a:latin typeface="Times New Roman" panose="02020603050405020304" pitchFamily="18" charset="0"/>
                          <a:cs typeface="Times New Roman" panose="02020603050405020304" pitchFamily="18" charset="0"/>
                        </a:rPr>
                        <a:t> in result])</a:t>
                      </a:r>
                    </a:p>
                    <a:p>
                      <a:r>
                        <a:rPr lang="en-US" sz="1800" b="0" dirty="0">
                          <a:solidFill>
                            <a:schemeClr val="bg1"/>
                          </a:solidFill>
                          <a:latin typeface="Times New Roman" panose="02020603050405020304" pitchFamily="18" charset="0"/>
                          <a:cs typeface="Times New Roman" panose="02020603050405020304" pitchFamily="18" charset="0"/>
                        </a:rPr>
                        <a:t> </a:t>
                      </a:r>
                    </a:p>
                    <a:p>
                      <a:r>
                        <a:rPr lang="en-US" sz="1800" b="0" dirty="0">
                          <a:solidFill>
                            <a:schemeClr val="bg1"/>
                          </a:solidFill>
                          <a:latin typeface="Times New Roman" panose="02020603050405020304" pitchFamily="18" charset="0"/>
                          <a:cs typeface="Times New Roman" panose="02020603050405020304" pitchFamily="18" charset="0"/>
                        </a:rPr>
                        <a:t>        # check for the first free color</a:t>
                      </a:r>
                    </a:p>
                    <a:p>
                      <a:r>
                        <a:rPr lang="en-US" sz="1800" b="0" dirty="0">
                          <a:solidFill>
                            <a:schemeClr val="bg1"/>
                          </a:solidFill>
                          <a:latin typeface="Times New Roman" panose="02020603050405020304" pitchFamily="18" charset="0"/>
                          <a:cs typeface="Times New Roman" panose="02020603050405020304" pitchFamily="18" charset="0"/>
                        </a:rPr>
                        <a:t>        color = 1</a:t>
                      </a:r>
                    </a:p>
                    <a:p>
                      <a:r>
                        <a:rPr lang="en-US" sz="1800" b="0" dirty="0">
                          <a:solidFill>
                            <a:schemeClr val="bg1"/>
                          </a:solidFill>
                          <a:latin typeface="Times New Roman" panose="02020603050405020304" pitchFamily="18" charset="0"/>
                          <a:cs typeface="Times New Roman" panose="02020603050405020304" pitchFamily="18" charset="0"/>
                        </a:rPr>
                        <a:t>        for c in assigned:</a:t>
                      </a:r>
                    </a:p>
                    <a:p>
                      <a:r>
                        <a:rPr lang="en-US" sz="1800" b="0" dirty="0">
                          <a:solidFill>
                            <a:schemeClr val="bg1"/>
                          </a:solidFill>
                          <a:latin typeface="Times New Roman" panose="02020603050405020304" pitchFamily="18" charset="0"/>
                          <a:cs typeface="Times New Roman" panose="02020603050405020304" pitchFamily="18" charset="0"/>
                        </a:rPr>
                        <a:t>            if color != c:</a:t>
                      </a:r>
                    </a:p>
                    <a:p>
                      <a:r>
                        <a:rPr lang="en-US" sz="1800" b="0" dirty="0">
                          <a:solidFill>
                            <a:schemeClr val="bg1"/>
                          </a:solidFill>
                          <a:latin typeface="Times New Roman" panose="02020603050405020304" pitchFamily="18" charset="0"/>
                          <a:cs typeface="Times New Roman" panose="02020603050405020304" pitchFamily="18" charset="0"/>
                        </a:rPr>
                        <a:t>                break</a:t>
                      </a:r>
                    </a:p>
                    <a:p>
                      <a:r>
                        <a:rPr lang="en-US" sz="1800" b="0" dirty="0">
                          <a:solidFill>
                            <a:schemeClr val="bg1"/>
                          </a:solidFill>
                          <a:latin typeface="Times New Roman" panose="02020603050405020304" pitchFamily="18" charset="0"/>
                          <a:cs typeface="Times New Roman" panose="02020603050405020304" pitchFamily="18" charset="0"/>
                        </a:rPr>
                        <a:t>            color = color + 1</a:t>
                      </a:r>
                    </a:p>
                    <a:p>
                      <a:r>
                        <a:rPr lang="en-US" sz="1800" b="0" dirty="0">
                          <a:solidFill>
                            <a:schemeClr val="bg1"/>
                          </a:solidFill>
                          <a:latin typeface="Times New Roman" panose="02020603050405020304" pitchFamily="18" charset="0"/>
                          <a:cs typeface="Times New Roman" panose="02020603050405020304" pitchFamily="18" charset="0"/>
                        </a:rPr>
                        <a:t> </a:t>
                      </a:r>
                    </a:p>
                    <a:p>
                      <a:r>
                        <a:rPr lang="en-US" sz="1800" b="0" dirty="0">
                          <a:solidFill>
                            <a:schemeClr val="bg1"/>
                          </a:solidFill>
                          <a:latin typeface="Times New Roman" panose="02020603050405020304" pitchFamily="18" charset="0"/>
                          <a:cs typeface="Times New Roman" panose="02020603050405020304" pitchFamily="18" charset="0"/>
                        </a:rPr>
                        <a:t>        # assign vertex `u` the first available color</a:t>
                      </a:r>
                    </a:p>
                    <a:p>
                      <a:r>
                        <a:rPr lang="en-US" sz="1800" b="0" dirty="0">
                          <a:solidFill>
                            <a:schemeClr val="bg1"/>
                          </a:solidFill>
                          <a:latin typeface="Times New Roman" panose="02020603050405020304" pitchFamily="18" charset="0"/>
                          <a:cs typeface="Times New Roman" panose="02020603050405020304" pitchFamily="18" charset="0"/>
                        </a:rPr>
                        <a:t>        result[u] = color</a:t>
                      </a:r>
                    </a:p>
                    <a:p>
                      <a:r>
                        <a:rPr lang="en-US" sz="1800" b="0" dirty="0">
                          <a:solidFill>
                            <a:schemeClr val="bg1"/>
                          </a:solidFill>
                          <a:latin typeface="Times New Roman" panose="02020603050405020304" pitchFamily="18" charset="0"/>
                          <a:cs typeface="Times New Roman" panose="02020603050405020304" pitchFamily="18" charset="0"/>
                        </a:rPr>
                        <a:t> </a:t>
                      </a:r>
                    </a:p>
                    <a:p>
                      <a:r>
                        <a:rPr lang="en-US" sz="1800" b="0" dirty="0">
                          <a:solidFill>
                            <a:schemeClr val="bg1"/>
                          </a:solidFill>
                          <a:latin typeface="Times New Roman" panose="02020603050405020304" pitchFamily="18" charset="0"/>
                          <a:cs typeface="Times New Roman" panose="02020603050405020304" pitchFamily="18" charset="0"/>
                        </a:rPr>
                        <a:t>    for v in range(n):</a:t>
                      </a:r>
                    </a:p>
                    <a:p>
                      <a:r>
                        <a:rPr lang="en-US" sz="1800" b="0" dirty="0">
                          <a:solidFill>
                            <a:schemeClr val="bg1"/>
                          </a:solidFill>
                          <a:latin typeface="Times New Roman" panose="02020603050405020304" pitchFamily="18" charset="0"/>
                          <a:cs typeface="Times New Roman" panose="02020603050405020304" pitchFamily="18" charset="0"/>
                        </a:rPr>
                        <a:t>        print(</a:t>
                      </a:r>
                      <a:r>
                        <a:rPr lang="en-US" sz="1800" b="0" dirty="0" err="1">
                          <a:solidFill>
                            <a:schemeClr val="bg1"/>
                          </a:solidFill>
                          <a:latin typeface="Times New Roman" panose="02020603050405020304" pitchFamily="18" charset="0"/>
                          <a:cs typeface="Times New Roman" panose="02020603050405020304" pitchFamily="18" charset="0"/>
                        </a:rPr>
                        <a:t>f'Color</a:t>
                      </a:r>
                      <a:r>
                        <a:rPr lang="en-US" sz="1800" b="0" dirty="0">
                          <a:solidFill>
                            <a:schemeClr val="bg1"/>
                          </a:solidFill>
                          <a:latin typeface="Times New Roman" panose="02020603050405020304" pitchFamily="18" charset="0"/>
                          <a:cs typeface="Times New Roman" panose="02020603050405020304" pitchFamily="18" charset="0"/>
                        </a:rPr>
                        <a:t> assigned to vertex {v} is {colors[result[v]]}')</a:t>
                      </a:r>
                    </a:p>
                    <a:p>
                      <a:r>
                        <a:rPr lang="en-US" sz="1800" b="0" dirty="0">
                          <a:solidFill>
                            <a:schemeClr val="bg1"/>
                          </a:solidFill>
                          <a:latin typeface="Times New Roman" panose="02020603050405020304" pitchFamily="18" charset="0"/>
                          <a:cs typeface="Times New Roman" panose="02020603050405020304" pitchFamily="18" charset="0"/>
                        </a:rPr>
                        <a:t> </a:t>
                      </a:r>
                    </a:p>
                    <a:p>
                      <a:r>
                        <a:rPr lang="en-US" sz="1800" b="0" dirty="0">
                          <a:solidFill>
                            <a:schemeClr val="bg1"/>
                          </a:solidFill>
                          <a:latin typeface="Times New Roman" panose="02020603050405020304" pitchFamily="18" charset="0"/>
                          <a:cs typeface="Times New Roman" panose="02020603050405020304" pitchFamily="18" charset="0"/>
                        </a:rPr>
                        <a:t> </a:t>
                      </a:r>
                    </a:p>
                    <a:p>
                      <a:r>
                        <a:rPr lang="en-US" sz="1800" b="0" dirty="0">
                          <a:solidFill>
                            <a:schemeClr val="bg1"/>
                          </a:solidFill>
                          <a:latin typeface="Times New Roman" panose="02020603050405020304" pitchFamily="18" charset="0"/>
                          <a:cs typeface="Times New Roman" panose="02020603050405020304" pitchFamily="18" charset="0"/>
                        </a:rPr>
                        <a:t># Greedy coloring of a graph</a:t>
                      </a:r>
                    </a:p>
                    <a:p>
                      <a:r>
                        <a:rPr lang="en-US" sz="1800" b="0" dirty="0">
                          <a:solidFill>
                            <a:schemeClr val="bg1"/>
                          </a:solidFill>
                          <a:latin typeface="Times New Roman" panose="02020603050405020304" pitchFamily="18" charset="0"/>
                          <a:cs typeface="Times New Roman" panose="02020603050405020304" pitchFamily="18" charset="0"/>
                        </a:rPr>
                        <a:t>if __name__ == '__main__':</a:t>
                      </a:r>
                      <a:endParaRPr lang="en-ID" sz="1800" b="0" dirty="0">
                        <a:solidFill>
                          <a:schemeClr val="bg1"/>
                        </a:solidFill>
                        <a:latin typeface="Times New Roman" panose="02020603050405020304" pitchFamily="18" charset="0"/>
                        <a:cs typeface="Times New Roman" panose="02020603050405020304" pitchFamily="18" charset="0"/>
                      </a:endParaRPr>
                    </a:p>
                  </a:txBody>
                  <a:tcPr>
                    <a:lnL>
                      <a:noFill/>
                    </a:lnL>
                  </a:tcPr>
                </a:tc>
                <a:tc>
                  <a:txBody>
                    <a:bodyPr/>
                    <a:lstStyle/>
                    <a:p>
                      <a:r>
                        <a:rPr lang="en-ID" sz="1800" b="0" dirty="0"/>
                        <a:t> </a:t>
                      </a:r>
                      <a:r>
                        <a:rPr lang="en-ID" sz="1800" b="0" dirty="0">
                          <a:solidFill>
                            <a:schemeClr val="bg1"/>
                          </a:solidFill>
                          <a:latin typeface="Times New Roman" panose="02020603050405020304" pitchFamily="18" charset="0"/>
                          <a:cs typeface="Times New Roman" panose="02020603050405020304" pitchFamily="18" charset="0"/>
                        </a:rPr>
                        <a:t># Add more </a:t>
                      </a:r>
                      <a:r>
                        <a:rPr lang="en-ID" sz="1800" b="0" dirty="0" err="1">
                          <a:solidFill>
                            <a:schemeClr val="bg1"/>
                          </a:solidFill>
                          <a:latin typeface="Times New Roman" panose="02020603050405020304" pitchFamily="18" charset="0"/>
                          <a:cs typeface="Times New Roman" panose="02020603050405020304" pitchFamily="18" charset="0"/>
                        </a:rPr>
                        <a:t>colors</a:t>
                      </a:r>
                      <a:r>
                        <a:rPr lang="en-ID" sz="1800" b="0" dirty="0">
                          <a:solidFill>
                            <a:schemeClr val="bg1"/>
                          </a:solidFill>
                          <a:latin typeface="Times New Roman" panose="02020603050405020304" pitchFamily="18" charset="0"/>
                          <a:cs typeface="Times New Roman" panose="02020603050405020304" pitchFamily="18" charset="0"/>
                        </a:rPr>
                        <a:t> for graphs with many more vertices</a:t>
                      </a:r>
                    </a:p>
                    <a:p>
                      <a:r>
                        <a:rPr lang="en-ID" sz="1800" b="0" dirty="0">
                          <a:solidFill>
                            <a:schemeClr val="bg1"/>
                          </a:solidFill>
                          <a:latin typeface="Times New Roman" panose="02020603050405020304" pitchFamily="18" charset="0"/>
                          <a:cs typeface="Times New Roman" panose="02020603050405020304" pitchFamily="18" charset="0"/>
                        </a:rPr>
                        <a:t>    </a:t>
                      </a:r>
                      <a:r>
                        <a:rPr lang="en-ID" sz="1800" b="0" dirty="0" err="1">
                          <a:solidFill>
                            <a:schemeClr val="bg1"/>
                          </a:solidFill>
                          <a:latin typeface="Times New Roman" panose="02020603050405020304" pitchFamily="18" charset="0"/>
                          <a:cs typeface="Times New Roman" panose="02020603050405020304" pitchFamily="18" charset="0"/>
                        </a:rPr>
                        <a:t>colors</a:t>
                      </a:r>
                      <a:r>
                        <a:rPr lang="en-ID" sz="1800" b="0" dirty="0">
                          <a:solidFill>
                            <a:schemeClr val="bg1"/>
                          </a:solidFill>
                          <a:latin typeface="Times New Roman" panose="02020603050405020304" pitchFamily="18" charset="0"/>
                          <a:cs typeface="Times New Roman" panose="02020603050405020304" pitchFamily="18" charset="0"/>
                        </a:rPr>
                        <a:t> = ['', 'BLUE', 'GREEN', 'RED', 'YELLOW', 'ORANGE', 'PINK',</a:t>
                      </a:r>
                    </a:p>
                    <a:p>
                      <a:r>
                        <a:rPr lang="en-ID" sz="1800" b="0" dirty="0">
                          <a:solidFill>
                            <a:schemeClr val="bg1"/>
                          </a:solidFill>
                          <a:latin typeface="Times New Roman" panose="02020603050405020304" pitchFamily="18" charset="0"/>
                          <a:cs typeface="Times New Roman" panose="02020603050405020304" pitchFamily="18" charset="0"/>
                        </a:rPr>
                        <a:t>            'BLACK', 'BROWN', 'WHITE', 'PURPLE', 'VOILET']</a:t>
                      </a:r>
                    </a:p>
                    <a:p>
                      <a:r>
                        <a:rPr lang="en-ID" sz="1800" b="0" dirty="0">
                          <a:solidFill>
                            <a:schemeClr val="bg1"/>
                          </a:solidFill>
                          <a:latin typeface="Times New Roman" panose="02020603050405020304" pitchFamily="18" charset="0"/>
                          <a:cs typeface="Times New Roman" panose="02020603050405020304" pitchFamily="18" charset="0"/>
                        </a:rPr>
                        <a:t> </a:t>
                      </a:r>
                    </a:p>
                    <a:p>
                      <a:r>
                        <a:rPr lang="en-ID" sz="1800" b="0" dirty="0">
                          <a:solidFill>
                            <a:schemeClr val="bg1"/>
                          </a:solidFill>
                          <a:latin typeface="Times New Roman" panose="02020603050405020304" pitchFamily="18" charset="0"/>
                          <a:cs typeface="Times New Roman" panose="02020603050405020304" pitchFamily="18" charset="0"/>
                        </a:rPr>
                        <a:t>    # List of graph edges as per the above diagram</a:t>
                      </a:r>
                    </a:p>
                    <a:p>
                      <a:r>
                        <a:rPr lang="en-ID" sz="1800" b="0" dirty="0">
                          <a:solidFill>
                            <a:schemeClr val="bg1"/>
                          </a:solidFill>
                          <a:latin typeface="Times New Roman" panose="02020603050405020304" pitchFamily="18" charset="0"/>
                          <a:cs typeface="Times New Roman" panose="02020603050405020304" pitchFamily="18" charset="0"/>
                        </a:rPr>
                        <a:t>    edges = [(0, 1), (0, 4), (0, 5), (4, 5), (1, 4), (1, 3), (2, 3), (2, 4)]</a:t>
                      </a:r>
                    </a:p>
                    <a:p>
                      <a:r>
                        <a:rPr lang="en-ID" sz="1800" b="0" dirty="0">
                          <a:solidFill>
                            <a:schemeClr val="bg1"/>
                          </a:solidFill>
                          <a:latin typeface="Times New Roman" panose="02020603050405020304" pitchFamily="18" charset="0"/>
                          <a:cs typeface="Times New Roman" panose="02020603050405020304" pitchFamily="18" charset="0"/>
                        </a:rPr>
                        <a:t> </a:t>
                      </a:r>
                    </a:p>
                    <a:p>
                      <a:r>
                        <a:rPr lang="en-ID" sz="1800" b="0" dirty="0">
                          <a:solidFill>
                            <a:schemeClr val="bg1"/>
                          </a:solidFill>
                          <a:latin typeface="Times New Roman" panose="02020603050405020304" pitchFamily="18" charset="0"/>
                          <a:cs typeface="Times New Roman" panose="02020603050405020304" pitchFamily="18" charset="0"/>
                        </a:rPr>
                        <a:t>    # total number of nodes in the graph (labelled from 0 to 5)</a:t>
                      </a:r>
                    </a:p>
                    <a:p>
                      <a:r>
                        <a:rPr lang="en-ID" sz="1800" b="0" dirty="0">
                          <a:solidFill>
                            <a:schemeClr val="bg1"/>
                          </a:solidFill>
                          <a:latin typeface="Times New Roman" panose="02020603050405020304" pitchFamily="18" charset="0"/>
                          <a:cs typeface="Times New Roman" panose="02020603050405020304" pitchFamily="18" charset="0"/>
                        </a:rPr>
                        <a:t>    n = 6</a:t>
                      </a:r>
                    </a:p>
                    <a:p>
                      <a:r>
                        <a:rPr lang="en-ID" sz="1800" b="0" dirty="0">
                          <a:solidFill>
                            <a:schemeClr val="bg1"/>
                          </a:solidFill>
                          <a:latin typeface="Times New Roman" panose="02020603050405020304" pitchFamily="18" charset="0"/>
                          <a:cs typeface="Times New Roman" panose="02020603050405020304" pitchFamily="18" charset="0"/>
                        </a:rPr>
                        <a:t> </a:t>
                      </a:r>
                    </a:p>
                    <a:p>
                      <a:r>
                        <a:rPr lang="en-ID" sz="1800" b="0" dirty="0">
                          <a:solidFill>
                            <a:schemeClr val="bg1"/>
                          </a:solidFill>
                          <a:latin typeface="Times New Roman" panose="02020603050405020304" pitchFamily="18" charset="0"/>
                          <a:cs typeface="Times New Roman" panose="02020603050405020304" pitchFamily="18" charset="0"/>
                        </a:rPr>
                        <a:t>    # build a graph from the given edges</a:t>
                      </a:r>
                    </a:p>
                    <a:p>
                      <a:r>
                        <a:rPr lang="en-ID" sz="1800" b="0" dirty="0">
                          <a:solidFill>
                            <a:schemeClr val="bg1"/>
                          </a:solidFill>
                          <a:latin typeface="Times New Roman" panose="02020603050405020304" pitchFamily="18" charset="0"/>
                          <a:cs typeface="Times New Roman" panose="02020603050405020304" pitchFamily="18" charset="0"/>
                        </a:rPr>
                        <a:t>    graph = Graph(edges, n)</a:t>
                      </a:r>
                    </a:p>
                    <a:p>
                      <a:r>
                        <a:rPr lang="en-ID" sz="1800" b="0" dirty="0">
                          <a:solidFill>
                            <a:schemeClr val="bg1"/>
                          </a:solidFill>
                          <a:latin typeface="Times New Roman" panose="02020603050405020304" pitchFamily="18" charset="0"/>
                          <a:cs typeface="Times New Roman" panose="02020603050405020304" pitchFamily="18" charset="0"/>
                        </a:rPr>
                        <a:t> </a:t>
                      </a:r>
                    </a:p>
                    <a:p>
                      <a:r>
                        <a:rPr lang="en-ID" sz="1800" b="0" dirty="0">
                          <a:solidFill>
                            <a:schemeClr val="bg1"/>
                          </a:solidFill>
                          <a:latin typeface="Times New Roman" panose="02020603050405020304" pitchFamily="18" charset="0"/>
                          <a:cs typeface="Times New Roman" panose="02020603050405020304" pitchFamily="18" charset="0"/>
                        </a:rPr>
                        <a:t>    # </a:t>
                      </a:r>
                      <a:r>
                        <a:rPr lang="en-ID" sz="1800" b="0" dirty="0" err="1">
                          <a:solidFill>
                            <a:schemeClr val="bg1"/>
                          </a:solidFill>
                          <a:latin typeface="Times New Roman" panose="02020603050405020304" pitchFamily="18" charset="0"/>
                          <a:cs typeface="Times New Roman" panose="02020603050405020304" pitchFamily="18" charset="0"/>
                        </a:rPr>
                        <a:t>color</a:t>
                      </a:r>
                      <a:r>
                        <a:rPr lang="en-ID" sz="1800" b="0" dirty="0">
                          <a:solidFill>
                            <a:schemeClr val="bg1"/>
                          </a:solidFill>
                          <a:latin typeface="Times New Roman" panose="02020603050405020304" pitchFamily="18" charset="0"/>
                          <a:cs typeface="Times New Roman" panose="02020603050405020304" pitchFamily="18" charset="0"/>
                        </a:rPr>
                        <a:t> graph using the greedy algorithm</a:t>
                      </a:r>
                    </a:p>
                    <a:p>
                      <a:r>
                        <a:rPr lang="en-ID" sz="1800" b="0" dirty="0">
                          <a:solidFill>
                            <a:schemeClr val="bg1"/>
                          </a:solidFill>
                          <a:latin typeface="Times New Roman" panose="02020603050405020304" pitchFamily="18" charset="0"/>
                          <a:cs typeface="Times New Roman" panose="02020603050405020304" pitchFamily="18" charset="0"/>
                        </a:rPr>
                        <a:t>    </a:t>
                      </a:r>
                      <a:r>
                        <a:rPr lang="en-ID" sz="1800" b="0" dirty="0" err="1">
                          <a:solidFill>
                            <a:schemeClr val="bg1"/>
                          </a:solidFill>
                          <a:latin typeface="Times New Roman" panose="02020603050405020304" pitchFamily="18" charset="0"/>
                          <a:cs typeface="Times New Roman" panose="02020603050405020304" pitchFamily="18" charset="0"/>
                        </a:rPr>
                        <a:t>colorGraph</a:t>
                      </a:r>
                      <a:r>
                        <a:rPr lang="en-ID" sz="1800" b="0" dirty="0">
                          <a:solidFill>
                            <a:schemeClr val="bg1"/>
                          </a:solidFill>
                          <a:latin typeface="Times New Roman" panose="02020603050405020304" pitchFamily="18" charset="0"/>
                          <a:cs typeface="Times New Roman" panose="02020603050405020304" pitchFamily="18" charset="0"/>
                        </a:rPr>
                        <a:t>(graph, n)</a:t>
                      </a:r>
                    </a:p>
                  </a:txBody>
                  <a:tcPr/>
                </a:tc>
                <a:extLst>
                  <a:ext uri="{0D108BD9-81ED-4DB2-BD59-A6C34878D82A}">
                    <a16:rowId xmlns:a16="http://schemas.microsoft.com/office/drawing/2014/main" val="787176139"/>
                  </a:ext>
                </a:extLst>
              </a:tr>
            </a:tbl>
          </a:graphicData>
        </a:graphic>
      </p:graphicFrame>
    </p:spTree>
    <p:extLst>
      <p:ext uri="{BB962C8B-B14F-4D97-AF65-F5344CB8AC3E}">
        <p14:creationId xmlns:p14="http://schemas.microsoft.com/office/powerpoint/2010/main" val="350129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907B798-F3FA-B267-1311-6A5E0F697AC7}"/>
              </a:ext>
            </a:extLst>
          </p:cNvPr>
          <p:cNvGrpSpPr/>
          <p:nvPr/>
        </p:nvGrpSpPr>
        <p:grpSpPr>
          <a:xfrm>
            <a:off x="0" y="669298"/>
            <a:ext cx="11658600" cy="6463308"/>
            <a:chOff x="0" y="-2860889"/>
            <a:chExt cx="14681200" cy="8572598"/>
          </a:xfrm>
        </p:grpSpPr>
        <p:sp>
          <p:nvSpPr>
            <p:cNvPr id="5" name="TextBox 5">
              <a:extLst>
                <a:ext uri="{FF2B5EF4-FFF2-40B4-BE49-F238E27FC236}">
                  <a16:creationId xmlns:a16="http://schemas.microsoft.com/office/drawing/2014/main" id="{3BC3260A-B86F-F71F-CC80-752CAAB61CEB}"/>
                </a:ext>
              </a:extLst>
            </p:cNvPr>
            <p:cNvSpPr txBox="1"/>
            <p:nvPr/>
          </p:nvSpPr>
          <p:spPr>
            <a:xfrm>
              <a:off x="451494" y="-2860889"/>
              <a:ext cx="14229706" cy="8572598"/>
            </a:xfrm>
            <a:prstGeom prst="rect">
              <a:avLst/>
            </a:prstGeom>
          </p:spPr>
          <p:txBody>
            <a:bodyPr wrap="square" lIns="0" tIns="0" rIns="0" bIns="0" rtlCol="0" anchor="t">
              <a:spAutoFit/>
            </a:bodyPr>
            <a:lstStyle/>
            <a:p>
              <a:pPr algn="just"/>
              <a:r>
                <a:rPr lang="vi-VN" sz="3600" i="1" spc="48" dirty="0">
                  <a:solidFill>
                    <a:srgbClr val="FFFFFF"/>
                  </a:solidFill>
                  <a:latin typeface="Times New Roman" panose="02020603050405020304" pitchFamily="18" charset="0"/>
                  <a:cs typeface="Times New Roman" panose="02020603050405020304" pitchFamily="18" charset="0"/>
                </a:rPr>
                <a:t>Tô màu bản đồ</a:t>
              </a:r>
            </a:p>
            <a:p>
              <a:pPr algn="just"/>
              <a:r>
                <a:rPr lang="vi-VN" sz="3600" spc="48" dirty="0">
                  <a:solidFill>
                    <a:srgbClr val="FFFFFF"/>
                  </a:solidFill>
                  <a:latin typeface="Times New Roman" panose="02020603050405020304" pitchFamily="18" charset="0"/>
                  <a:cs typeface="Times New Roman" panose="02020603050405020304" pitchFamily="18" charset="0"/>
                </a:rPr>
                <a:t>Trên các bản đồ, các miền khác nhau (miền ở đây được hiểu là các quốc gia trên bản đồ thế giới hay các tỉnh trong một bản đồ hành chính quốc gia) được tô màu sao cho 2 miền có chung biên giới không trùng màu nhau. Đối với bản đồ có nhiều miền, nếu ta dùng một số lượng lớn màu thì sẽ rất khó phân biệt các miền có màu gần giống nhau, vì thế người ta chỉ dùng một số lượng màu nhất định để tô màu bản đồ. Một bài toán được đặt ra là: có thể dùng ít nhất bao nhiêu màu để tô màu một bản đồ sao cho các miền kề nhau không cùng một màu.</a:t>
              </a:r>
            </a:p>
            <a:p>
              <a:pPr algn="just"/>
              <a:endParaRPr lang="en-US" sz="2000" spc="48" dirty="0">
                <a:solidFill>
                  <a:srgbClr val="FFFFFF"/>
                </a:solidFill>
                <a:latin typeface="Muli Regular"/>
              </a:endParaRPr>
            </a:p>
          </p:txBody>
        </p:sp>
        <p:sp>
          <p:nvSpPr>
            <p:cNvPr id="6" name="TextBox 6">
              <a:extLst>
                <a:ext uri="{FF2B5EF4-FFF2-40B4-BE49-F238E27FC236}">
                  <a16:creationId xmlns:a16="http://schemas.microsoft.com/office/drawing/2014/main" id="{E428B554-7BA6-B1A6-03BA-117851CC5B2D}"/>
                </a:ext>
              </a:extLst>
            </p:cNvPr>
            <p:cNvSpPr txBox="1"/>
            <p:nvPr/>
          </p:nvSpPr>
          <p:spPr>
            <a:xfrm>
              <a:off x="0" y="8713"/>
              <a:ext cx="9657708" cy="1470488"/>
            </a:xfrm>
            <a:prstGeom prst="rect">
              <a:avLst/>
            </a:prstGeom>
          </p:spPr>
          <p:txBody>
            <a:bodyPr lIns="0" tIns="0" rIns="0" bIns="0" rtlCol="0" anchor="t">
              <a:spAutoFit/>
            </a:bodyPr>
            <a:lstStyle/>
            <a:p>
              <a:pPr>
                <a:lnSpc>
                  <a:spcPts val="8640"/>
                </a:lnSpc>
              </a:pPr>
              <a:endParaRPr lang="en-US" sz="7200" dirty="0">
                <a:solidFill>
                  <a:srgbClr val="FFFFFF"/>
                </a:solidFill>
                <a:latin typeface="Muli Bold"/>
              </a:endParaRPr>
            </a:p>
          </p:txBody>
        </p:sp>
      </p:grpSp>
      <p:sp>
        <p:nvSpPr>
          <p:cNvPr id="7" name="TextBox 6">
            <a:extLst>
              <a:ext uri="{FF2B5EF4-FFF2-40B4-BE49-F238E27FC236}">
                <a16:creationId xmlns:a16="http://schemas.microsoft.com/office/drawing/2014/main" id="{5B4705E5-4A2B-FC90-D3B6-9FF28BDC8CB6}"/>
              </a:ext>
            </a:extLst>
          </p:cNvPr>
          <p:cNvSpPr txBox="1"/>
          <p:nvPr/>
        </p:nvSpPr>
        <p:spPr>
          <a:xfrm>
            <a:off x="7110236" y="0"/>
            <a:ext cx="3645036" cy="798006"/>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ỨNG DỤNG</a:t>
            </a:r>
            <a:endParaRPr lang="en-ID"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01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A867B2B5-CCAA-4D80-85C7-37D9D1117646}"/>
              </a:ext>
            </a:extLst>
          </p:cNvPr>
          <p:cNvPicPr>
            <a:picLocks noChangeAspect="1"/>
          </p:cNvPicPr>
          <p:nvPr/>
        </p:nvPicPr>
        <p:blipFill rotWithShape="1">
          <a:blip r:embed="rId2">
            <a:extLst>
              <a:ext uri="{28A0092B-C50C-407E-A947-70E740481C1C}">
                <a14:useLocalDpi xmlns:a14="http://schemas.microsoft.com/office/drawing/2010/main" val="0"/>
              </a:ext>
            </a:extLst>
          </a:blip>
          <a:srcRect l="19089" t="15413" r="5066" b="5596"/>
          <a:stretch/>
        </p:blipFill>
        <p:spPr>
          <a:xfrm>
            <a:off x="-76665" y="42765"/>
            <a:ext cx="12217555" cy="6815235"/>
          </a:xfrm>
          <a:prstGeom prst="rect">
            <a:avLst/>
          </a:prstGeom>
        </p:spPr>
      </p:pic>
    </p:spTree>
    <p:extLst>
      <p:ext uri="{BB962C8B-B14F-4D97-AF65-F5344CB8AC3E}">
        <p14:creationId xmlns:p14="http://schemas.microsoft.com/office/powerpoint/2010/main" val="348533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502522" y="786063"/>
            <a:ext cx="4650206" cy="613461"/>
          </a:xfrm>
        </p:spPr>
        <p:txBody>
          <a:bodyPr/>
          <a:lstStyle/>
          <a:p>
            <a:r>
              <a:rPr lang="en-ZA">
                <a:latin typeface="Arial" panose="020B0604020202020204" pitchFamily="34" charset="0"/>
                <a:cs typeface="Arial" panose="020B0604020202020204" pitchFamily="34" charset="0"/>
              </a:rPr>
              <a:t>Sinh viên thực hiện</a:t>
            </a:r>
            <a:endParaRPr lang="en-ZA"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840246" y="2110456"/>
            <a:ext cx="6142122" cy="861762"/>
          </a:xfrm>
        </p:spPr>
        <p:txBody>
          <a:bodyPr>
            <a:normAutofit/>
          </a:bodyPr>
          <a:lstStyle/>
          <a:p>
            <a:r>
              <a:rPr lang="en-US" sz="2800"/>
              <a:t>Vũ Minh Nghĩa - 2001206981</a:t>
            </a:r>
            <a:endParaRPr lang="en-US" sz="2800"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a:t>Nhóm 7</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
        <p:nvSpPr>
          <p:cNvPr id="7" name="Subtitle 2">
            <a:extLst>
              <a:ext uri="{FF2B5EF4-FFF2-40B4-BE49-F238E27FC236}">
                <a16:creationId xmlns:a16="http://schemas.microsoft.com/office/drawing/2014/main" id="{D8C8D42F-386D-59D7-7739-FAB47B78ECA9}"/>
              </a:ext>
              <a:ext uri="{C183D7F6-B498-43B3-948B-1728B52AA6E4}">
                <adec:decorative xmlns:adec="http://schemas.microsoft.com/office/drawing/2017/decorative" val="0"/>
              </a:ext>
            </a:extLst>
          </p:cNvPr>
          <p:cNvSpPr txBox="1">
            <a:spLocks/>
          </p:cNvSpPr>
          <p:nvPr/>
        </p:nvSpPr>
        <p:spPr>
          <a:xfrm>
            <a:off x="6226464" y="5925468"/>
            <a:ext cx="6142122" cy="86176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2pPr>
            <a:lvl3pPr marL="9144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3pPr>
            <a:lvl4pPr marL="13716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4pPr>
            <a:lvl5pPr marL="18288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GVHD: Ths. Trần Đình Toàn</a:t>
            </a:r>
            <a:endParaRPr lang="en-US" sz="3600"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a:extLst>
              <a:ext uri="{FF2B5EF4-FFF2-40B4-BE49-F238E27FC236}">
                <a16:creationId xmlns:a16="http://schemas.microsoft.com/office/drawing/2014/main" id="{D2C315FE-1D2A-957A-8CB5-CFD8C9A96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20"/>
            <a:ext cx="12204268" cy="6837380"/>
          </a:xfrm>
          <a:prstGeom prst="rect">
            <a:avLst/>
          </a:prstGeom>
        </p:spPr>
      </p:pic>
    </p:spTree>
    <p:extLst>
      <p:ext uri="{BB962C8B-B14F-4D97-AF65-F5344CB8AC3E}">
        <p14:creationId xmlns:p14="http://schemas.microsoft.com/office/powerpoint/2010/main" val="271087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2">
            <a:extLst>
              <a:ext uri="{FF2B5EF4-FFF2-40B4-BE49-F238E27FC236}">
                <a16:creationId xmlns:a16="http://schemas.microsoft.com/office/drawing/2014/main" id="{2DD7087A-1F83-88DC-B72A-4F8392C1047F}"/>
              </a:ext>
              <a:ext uri="{C183D7F6-B498-43B3-948B-1728B52AA6E4}">
                <adec:decorative xmlns:adec="http://schemas.microsoft.com/office/drawing/2017/decorative" val="0"/>
              </a:ext>
            </a:extLst>
          </p:cNvPr>
          <p:cNvSpPr txBox="1">
            <a:spLocks/>
          </p:cNvSpPr>
          <p:nvPr/>
        </p:nvSpPr>
        <p:spPr>
          <a:xfrm>
            <a:off x="326898" y="313741"/>
            <a:ext cx="7452631" cy="861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a:t>Demo Giải Thuật</a:t>
            </a:r>
            <a:endParaRPr lang="en-US" sz="4800" dirty="0"/>
          </a:p>
        </p:txBody>
      </p:sp>
    </p:spTree>
    <p:extLst>
      <p:ext uri="{BB962C8B-B14F-4D97-AF65-F5344CB8AC3E}">
        <p14:creationId xmlns:p14="http://schemas.microsoft.com/office/powerpoint/2010/main" val="2774368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03859463-73F2-C5B7-5F9F-3680B0D001F0}"/>
              </a:ext>
            </a:extLst>
          </p:cNvPr>
          <p:cNvSpPr txBox="1"/>
          <p:nvPr/>
        </p:nvSpPr>
        <p:spPr>
          <a:xfrm>
            <a:off x="1178943" y="613834"/>
            <a:ext cx="10390757" cy="2646878"/>
          </a:xfrm>
          <a:prstGeom prst="rect">
            <a:avLst/>
          </a:prstGeom>
          <a:noFill/>
        </p:spPr>
        <p:txBody>
          <a:bodyPr wrap="square">
            <a:spAutoFit/>
          </a:bodyPr>
          <a:lstStyle/>
          <a:p>
            <a:pPr marL="0" indent="0">
              <a:buNone/>
            </a:pPr>
            <a:r>
              <a:rPr lang="en-US" sz="16600"/>
              <a:t>Questions?</a:t>
            </a:r>
            <a:endParaRPr lang="en-US" sz="16600" dirty="0"/>
          </a:p>
        </p:txBody>
      </p:sp>
    </p:spTree>
    <p:extLst>
      <p:ext uri="{BB962C8B-B14F-4D97-AF65-F5344CB8AC3E}">
        <p14:creationId xmlns:p14="http://schemas.microsoft.com/office/powerpoint/2010/main" val="57897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62145FE-CDD5-5F04-8B4A-039D79783639}"/>
              </a:ext>
            </a:extLst>
          </p:cNvPr>
          <p:cNvSpPr txBox="1"/>
          <p:nvPr/>
        </p:nvSpPr>
        <p:spPr>
          <a:xfrm>
            <a:off x="3898900" y="1999734"/>
            <a:ext cx="6096000" cy="3154710"/>
          </a:xfrm>
          <a:prstGeom prst="rect">
            <a:avLst/>
          </a:prstGeom>
          <a:noFill/>
        </p:spPr>
        <p:txBody>
          <a:bodyPr wrap="square">
            <a:spAutoFit/>
          </a:bodyPr>
          <a:lstStyle/>
          <a:p>
            <a:pPr marL="0" indent="0">
              <a:buNone/>
            </a:pPr>
            <a:r>
              <a:rPr lang="en-US" sz="19900"/>
              <a:t>End!</a:t>
            </a:r>
            <a:endParaRPr lang="en-US" sz="19900" dirty="0"/>
          </a:p>
        </p:txBody>
      </p:sp>
    </p:spTree>
    <p:extLst>
      <p:ext uri="{BB962C8B-B14F-4D97-AF65-F5344CB8AC3E}">
        <p14:creationId xmlns:p14="http://schemas.microsoft.com/office/powerpoint/2010/main" val="566997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502522" y="786063"/>
            <a:ext cx="4650206" cy="613461"/>
          </a:xfrm>
        </p:spPr>
        <p:txBody>
          <a:bodyPr/>
          <a:lstStyle/>
          <a:p>
            <a:r>
              <a:rPr lang="en-ZA">
                <a:latin typeface="Arial" panose="020B0604020202020204" pitchFamily="34" charset="0"/>
                <a:cs typeface="Arial" panose="020B0604020202020204" pitchFamily="34" charset="0"/>
              </a:rPr>
              <a:t>Mục lục</a:t>
            </a:r>
            <a:endParaRPr lang="en-ZA"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840246" y="2752136"/>
            <a:ext cx="6142122" cy="1214745"/>
          </a:xfrm>
        </p:spPr>
        <p:txBody>
          <a:bodyPr>
            <a:normAutofit/>
          </a:bodyPr>
          <a:lstStyle/>
          <a:p>
            <a:r>
              <a:rPr lang="en-US" sz="2800"/>
              <a:t>Giải Thuật GTS</a:t>
            </a:r>
          </a:p>
          <a:p>
            <a:r>
              <a:rPr lang="en-US" sz="2800"/>
              <a:t>Giải Thuật Tô Màu</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a:t>Nhóm 7</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3</a:t>
            </a:fld>
            <a:endParaRPr lang="en-ZA" dirty="0"/>
          </a:p>
        </p:txBody>
      </p:sp>
      <p:sp>
        <p:nvSpPr>
          <p:cNvPr id="7" name="Subtitle 2">
            <a:extLst>
              <a:ext uri="{FF2B5EF4-FFF2-40B4-BE49-F238E27FC236}">
                <a16:creationId xmlns:a16="http://schemas.microsoft.com/office/drawing/2014/main" id="{D8C8D42F-386D-59D7-7739-FAB47B78ECA9}"/>
              </a:ext>
              <a:ext uri="{C183D7F6-B498-43B3-948B-1728B52AA6E4}">
                <adec:decorative xmlns:adec="http://schemas.microsoft.com/office/drawing/2017/decorative" val="0"/>
              </a:ext>
            </a:extLst>
          </p:cNvPr>
          <p:cNvSpPr txBox="1">
            <a:spLocks/>
          </p:cNvSpPr>
          <p:nvPr/>
        </p:nvSpPr>
        <p:spPr>
          <a:xfrm>
            <a:off x="6226464" y="5925468"/>
            <a:ext cx="6142122" cy="86176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2pPr>
            <a:lvl3pPr marL="9144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3pPr>
            <a:lvl4pPr marL="13716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4pPr>
            <a:lvl5pPr marL="18288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GVHD: Ths. Trần Đình Toàn</a:t>
            </a:r>
            <a:endParaRPr lang="en-US" sz="3600" dirty="0"/>
          </a:p>
        </p:txBody>
      </p:sp>
    </p:spTree>
    <p:extLst>
      <p:ext uri="{BB962C8B-B14F-4D97-AF65-F5344CB8AC3E}">
        <p14:creationId xmlns:p14="http://schemas.microsoft.com/office/powerpoint/2010/main" val="2971226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
        <p:nvSpPr>
          <p:cNvPr id="29" name="Subtitle 2">
            <a:extLst>
              <a:ext uri="{FF2B5EF4-FFF2-40B4-BE49-F238E27FC236}">
                <a16:creationId xmlns:a16="http://schemas.microsoft.com/office/drawing/2014/main" id="{BB28E72D-6704-3CFB-895F-8E0DFFDF7FFB}"/>
              </a:ext>
              <a:ext uri="{C183D7F6-B498-43B3-948B-1728B52AA6E4}">
                <adec:decorative xmlns:adec="http://schemas.microsoft.com/office/drawing/2017/decorative" val="0"/>
              </a:ext>
            </a:extLst>
          </p:cNvPr>
          <p:cNvSpPr txBox="1">
            <a:spLocks/>
          </p:cNvSpPr>
          <p:nvPr/>
        </p:nvSpPr>
        <p:spPr>
          <a:xfrm>
            <a:off x="0" y="238491"/>
            <a:ext cx="7549776" cy="861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bg1"/>
                </a:solidFill>
              </a:rPr>
              <a:t>1. Giải thuật GTS</a:t>
            </a:r>
            <a:endParaRPr lang="en-US" dirty="0">
              <a:solidFill>
                <a:schemeClr val="bg1"/>
              </a:solidFill>
            </a:endParaRPr>
          </a:p>
        </p:txBody>
      </p:sp>
      <p:sp>
        <p:nvSpPr>
          <p:cNvPr id="4" name="TextBox 7">
            <a:extLst>
              <a:ext uri="{FF2B5EF4-FFF2-40B4-BE49-F238E27FC236}">
                <a16:creationId xmlns:a16="http://schemas.microsoft.com/office/drawing/2014/main" id="{BDDFE600-F588-A6BC-8ECE-1FFD899FCE82}"/>
              </a:ext>
            </a:extLst>
          </p:cNvPr>
          <p:cNvSpPr txBox="1"/>
          <p:nvPr/>
        </p:nvSpPr>
        <p:spPr>
          <a:xfrm>
            <a:off x="183493" y="931839"/>
            <a:ext cx="11906907" cy="4985980"/>
          </a:xfrm>
          <a:prstGeom prst="rect">
            <a:avLst/>
          </a:prstGeom>
        </p:spPr>
        <p:txBody>
          <a:bodyPr wrap="square" lIns="0" tIns="0" rIns="0" bIns="0" rtlCol="0" anchor="t">
            <a:spAutoFit/>
          </a:bodyPr>
          <a:lstStyle/>
          <a:p>
            <a:pPr marL="342900" indent="-342900" algn="just">
              <a:buFont typeface="Arial" panose="020B0604020202020204" pitchFamily="34" charset="0"/>
              <a:buChar char="•"/>
            </a:pPr>
            <a:r>
              <a:rPr lang="vi-VN" sz="3600">
                <a:solidFill>
                  <a:schemeClr val="bg1"/>
                </a:solidFill>
                <a:latin typeface="Times New Roman" panose="02020603050405020304" pitchFamily="18" charset="0"/>
                <a:cs typeface="Times New Roman" panose="02020603050405020304" pitchFamily="18" charset="0"/>
              </a:rPr>
              <a:t>Chiến lược này bảo đảm tìm được đường đi (tối ưu) nhưng phải duyệt nhiều trạng thái, đặc biệt khi bài toán có độ sâu lời giải lớn. </a:t>
            </a:r>
            <a:endParaRPr lang="en-US" sz="360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vi-VN" sz="3600">
                <a:solidFill>
                  <a:schemeClr val="bg1"/>
                </a:solidFill>
                <a:latin typeface="Times New Roman" panose="02020603050405020304" pitchFamily="18" charset="0"/>
                <a:cs typeface="Times New Roman" panose="02020603050405020304" pitchFamily="18" charset="0"/>
              </a:rPr>
              <a:t>Các bài toán </a:t>
            </a:r>
            <a:r>
              <a:rPr lang="en-US" sz="3600">
                <a:solidFill>
                  <a:schemeClr val="bg1"/>
                </a:solidFill>
                <a:latin typeface="Times New Roman" panose="02020603050405020304" pitchFamily="18" charset="0"/>
                <a:cs typeface="Times New Roman" panose="02020603050405020304" pitchFamily="18" charset="0"/>
              </a:rPr>
              <a:t>thuộc họ “TSP”</a:t>
            </a:r>
            <a:r>
              <a:rPr lang="vi-VN" sz="3600">
                <a:solidFill>
                  <a:schemeClr val="bg1"/>
                </a:solidFill>
                <a:latin typeface="Times New Roman" panose="02020603050405020304" pitchFamily="18" charset="0"/>
                <a:cs typeface="Times New Roman" panose="02020603050405020304" pitchFamily="18" charset="0"/>
              </a:rPr>
              <a:t> áp dụng các chiến lược tìm kiếm heuristic (cố gắng đưa ra lời giải tốt tại mỗi bước thực hiện) và không quay lui. </a:t>
            </a:r>
            <a:endParaRPr lang="en-US" sz="360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vi-VN" sz="3600">
                <a:solidFill>
                  <a:schemeClr val="bg1"/>
                </a:solidFill>
                <a:latin typeface="Times New Roman" panose="02020603050405020304" pitchFamily="18" charset="0"/>
                <a:cs typeface="Times New Roman" panose="02020603050405020304" pitchFamily="18" charset="0"/>
              </a:rPr>
              <a:t>Do đó các thuật toán này không phải vét cạn không gian tìm kiếm và</a:t>
            </a:r>
            <a:endParaRPr lang="en-US" sz="360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3600">
                <a:solidFill>
                  <a:schemeClr val="bg1"/>
                </a:solidFill>
                <a:latin typeface="Times New Roman" panose="02020603050405020304" pitchFamily="18" charset="0"/>
                <a:cs typeface="Times New Roman" panose="02020603050405020304" pitchFamily="18" charset="0"/>
              </a:rPr>
              <a:t>Và thuật toán chỉ đưa ra những lời giải “đủ tốt”</a:t>
            </a:r>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BA1FB-531A-7A55-AB3C-E022FA83E61B}"/>
              </a:ext>
            </a:extLst>
          </p:cNvPr>
          <p:cNvPicPr>
            <a:picLocks noChangeAspect="1"/>
          </p:cNvPicPr>
          <p:nvPr/>
        </p:nvPicPr>
        <p:blipFill>
          <a:blip r:embed="rId2"/>
          <a:stretch>
            <a:fillRect/>
          </a:stretch>
        </p:blipFill>
        <p:spPr>
          <a:xfrm>
            <a:off x="1690072" y="213864"/>
            <a:ext cx="8811855" cy="6430272"/>
          </a:xfrm>
          <a:prstGeom prst="rect">
            <a:avLst/>
          </a:prstGeom>
        </p:spPr>
      </p:pic>
    </p:spTree>
    <p:extLst>
      <p:ext uri="{BB962C8B-B14F-4D97-AF65-F5344CB8AC3E}">
        <p14:creationId xmlns:p14="http://schemas.microsoft.com/office/powerpoint/2010/main" val="2524839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3B269C-389B-2C21-50DA-9617C9CA3FC6}"/>
              </a:ext>
            </a:extLst>
          </p:cNvPr>
          <p:cNvPicPr>
            <a:picLocks noChangeAspect="1"/>
          </p:cNvPicPr>
          <p:nvPr/>
        </p:nvPicPr>
        <p:blipFill>
          <a:blip r:embed="rId2"/>
          <a:stretch>
            <a:fillRect/>
          </a:stretch>
        </p:blipFill>
        <p:spPr>
          <a:xfrm>
            <a:off x="1651967" y="290074"/>
            <a:ext cx="8888065" cy="6277851"/>
          </a:xfrm>
          <a:prstGeom prst="rect">
            <a:avLst/>
          </a:prstGeom>
        </p:spPr>
      </p:pic>
    </p:spTree>
    <p:extLst>
      <p:ext uri="{BB962C8B-B14F-4D97-AF65-F5344CB8AC3E}">
        <p14:creationId xmlns:p14="http://schemas.microsoft.com/office/powerpoint/2010/main" val="940266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816C7-D862-261C-1A98-49F723E9F959}"/>
              </a:ext>
            </a:extLst>
          </p:cNvPr>
          <p:cNvPicPr>
            <a:picLocks noChangeAspect="1"/>
          </p:cNvPicPr>
          <p:nvPr/>
        </p:nvPicPr>
        <p:blipFill>
          <a:blip r:embed="rId2"/>
          <a:stretch>
            <a:fillRect/>
          </a:stretch>
        </p:blipFill>
        <p:spPr>
          <a:xfrm>
            <a:off x="1490019" y="471074"/>
            <a:ext cx="9211961" cy="5915851"/>
          </a:xfrm>
          <a:prstGeom prst="rect">
            <a:avLst/>
          </a:prstGeom>
        </p:spPr>
      </p:pic>
    </p:spTree>
    <p:extLst>
      <p:ext uri="{BB962C8B-B14F-4D97-AF65-F5344CB8AC3E}">
        <p14:creationId xmlns:p14="http://schemas.microsoft.com/office/powerpoint/2010/main" val="195197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7EDD4F-8C77-5BC4-3C11-499F29238778}"/>
              </a:ext>
            </a:extLst>
          </p:cNvPr>
          <p:cNvPicPr>
            <a:picLocks noChangeAspect="1"/>
          </p:cNvPicPr>
          <p:nvPr/>
        </p:nvPicPr>
        <p:blipFill>
          <a:blip r:embed="rId2"/>
          <a:stretch>
            <a:fillRect/>
          </a:stretch>
        </p:blipFill>
        <p:spPr>
          <a:xfrm>
            <a:off x="1504309" y="299601"/>
            <a:ext cx="9183382" cy="6258798"/>
          </a:xfrm>
          <a:prstGeom prst="rect">
            <a:avLst/>
          </a:prstGeom>
        </p:spPr>
      </p:pic>
    </p:spTree>
    <p:extLst>
      <p:ext uri="{BB962C8B-B14F-4D97-AF65-F5344CB8AC3E}">
        <p14:creationId xmlns:p14="http://schemas.microsoft.com/office/powerpoint/2010/main" val="699020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5D83E4-0E86-D83D-6FF2-02DB6D49B793}"/>
              </a:ext>
            </a:extLst>
          </p:cNvPr>
          <p:cNvPicPr>
            <a:picLocks noChangeAspect="1"/>
          </p:cNvPicPr>
          <p:nvPr/>
        </p:nvPicPr>
        <p:blipFill>
          <a:blip r:embed="rId2"/>
          <a:stretch>
            <a:fillRect/>
          </a:stretch>
        </p:blipFill>
        <p:spPr>
          <a:xfrm>
            <a:off x="1518598" y="294837"/>
            <a:ext cx="9154803" cy="6268325"/>
          </a:xfrm>
          <a:prstGeom prst="rect">
            <a:avLst/>
          </a:prstGeom>
        </p:spPr>
      </p:pic>
    </p:spTree>
    <p:extLst>
      <p:ext uri="{BB962C8B-B14F-4D97-AF65-F5344CB8AC3E}">
        <p14:creationId xmlns:p14="http://schemas.microsoft.com/office/powerpoint/2010/main" val="2708921304"/>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9576</TotalTime>
  <Words>1240</Words>
  <Application>Microsoft Office PowerPoint</Application>
  <PresentationFormat>Widescreen</PresentationFormat>
  <Paragraphs>109</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Courier New</vt:lpstr>
      <vt:lpstr>Muli Bold</vt:lpstr>
      <vt:lpstr>Muli Regular</vt:lpstr>
      <vt:lpstr>Tenorite</vt:lpstr>
      <vt:lpstr>Times New Roman</vt:lpstr>
      <vt:lpstr>Monoline</vt:lpstr>
      <vt:lpstr>Giải thuật DI TRUYỀN</vt:lpstr>
      <vt:lpstr>Sinh viên thực hiện</vt:lpstr>
      <vt:lpstr>Mục lục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Giải thuật luyện kim  &amp; giải thuật đối kháng</dc:title>
  <dc:creator>VU MINH NGHIA</dc:creator>
  <cp:lastModifiedBy>VU MINH NGHIA</cp:lastModifiedBy>
  <cp:revision>22</cp:revision>
  <dcterms:created xsi:type="dcterms:W3CDTF">2022-10-08T01:31:01Z</dcterms:created>
  <dcterms:modified xsi:type="dcterms:W3CDTF">2022-11-06T12:32:40Z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